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5.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1355" r:id="rId5"/>
    <p:sldId id="259" r:id="rId6"/>
    <p:sldId id="1451" r:id="rId7"/>
    <p:sldId id="276" r:id="rId8"/>
    <p:sldId id="261" r:id="rId9"/>
    <p:sldId id="1454" r:id="rId10"/>
    <p:sldId id="1453" r:id="rId11"/>
  </p:sldIdLst>
  <p:sldSz cx="12192000" cy="6858000"/>
  <p:notesSz cx="6858000" cy="9144000"/>
  <p:custDataLst>
    <p:tags r:id="rId1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ABB9"/>
    <a:srgbClr val="F2EAEA"/>
    <a:srgbClr val="F2EDF3"/>
    <a:srgbClr val="F3F7F6"/>
    <a:srgbClr val="FBFBF7"/>
    <a:srgbClr val="F1949A"/>
    <a:srgbClr val="9BE2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sorterViewPr>
    <p:cViewPr>
      <p:scale>
        <a:sx n="35" d="100"/>
        <a:sy n="35" d="100"/>
      </p:scale>
      <p:origin x="0" y="-45"/>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C8B57-F7F5-48B4-B022-65B10CD3A58D}" type="datetimeFigureOut">
              <a:rPr lang="zh-CN" altLang="en-US" smtClean="0"/>
              <a:t>2021/1/16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2374A3-9541-4525-ABB8-321E5869ED10}" type="slidenum">
              <a:rPr lang="zh-CN" altLang="en-US" smtClean="0"/>
              <a:t>‹#›</a:t>
            </a:fld>
            <a:endParaRPr lang="zh-CN" altLang="en-US"/>
          </a:p>
        </p:txBody>
      </p:sp>
    </p:spTree>
    <p:extLst>
      <p:ext uri="{BB962C8B-B14F-4D97-AF65-F5344CB8AC3E}">
        <p14:creationId xmlns:p14="http://schemas.microsoft.com/office/powerpoint/2010/main" val="3046326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1</a:t>
            </a:fld>
            <a:endParaRPr lang="zh-CN" altLang="en-US"/>
          </a:p>
        </p:txBody>
      </p:sp>
    </p:spTree>
    <p:extLst>
      <p:ext uri="{BB962C8B-B14F-4D97-AF65-F5344CB8AC3E}">
        <p14:creationId xmlns:p14="http://schemas.microsoft.com/office/powerpoint/2010/main" val="1081260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10</a:t>
            </a:fld>
            <a:endParaRPr lang="zh-CN" altLang="en-US"/>
          </a:p>
        </p:txBody>
      </p:sp>
    </p:spTree>
    <p:extLst>
      <p:ext uri="{BB962C8B-B14F-4D97-AF65-F5344CB8AC3E}">
        <p14:creationId xmlns:p14="http://schemas.microsoft.com/office/powerpoint/2010/main" val="2264227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2</a:t>
            </a:fld>
            <a:endParaRPr lang="zh-CN" altLang="en-US"/>
          </a:p>
        </p:txBody>
      </p:sp>
    </p:spTree>
    <p:extLst>
      <p:ext uri="{BB962C8B-B14F-4D97-AF65-F5344CB8AC3E}">
        <p14:creationId xmlns:p14="http://schemas.microsoft.com/office/powerpoint/2010/main" val="70069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3</a:t>
            </a:fld>
            <a:endParaRPr lang="zh-CN" altLang="en-US"/>
          </a:p>
        </p:txBody>
      </p:sp>
    </p:spTree>
    <p:extLst>
      <p:ext uri="{BB962C8B-B14F-4D97-AF65-F5344CB8AC3E}">
        <p14:creationId xmlns:p14="http://schemas.microsoft.com/office/powerpoint/2010/main" val="1176180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6CC94F1-7147-43D7-8CF9-B331CDDFCEBE}" type="slidenum">
              <a:rPr lang="zh-CN" altLang="en-US" smtClean="0"/>
              <a:t>4</a:t>
            </a:fld>
            <a:endParaRPr lang="zh-CN" altLang="en-US"/>
          </a:p>
        </p:txBody>
      </p:sp>
    </p:spTree>
    <p:extLst>
      <p:ext uri="{BB962C8B-B14F-4D97-AF65-F5344CB8AC3E}">
        <p14:creationId xmlns:p14="http://schemas.microsoft.com/office/powerpoint/2010/main" val="1746596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5</a:t>
            </a:fld>
            <a:endParaRPr lang="zh-CN" altLang="en-US"/>
          </a:p>
        </p:txBody>
      </p:sp>
    </p:spTree>
    <p:extLst>
      <p:ext uri="{BB962C8B-B14F-4D97-AF65-F5344CB8AC3E}">
        <p14:creationId xmlns:p14="http://schemas.microsoft.com/office/powerpoint/2010/main" val="27693349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D5D304-3980-49D4-9CFC-851B98882A95}" type="slidenum">
              <a:rPr lang="zh-CN" altLang="en-US" smtClean="0"/>
              <a:pPr>
                <a:defRPr/>
              </a:pPr>
              <a:t>6</a:t>
            </a:fld>
            <a:endParaRPr lang="zh-CN" altLang="en-US"/>
          </a:p>
        </p:txBody>
      </p:sp>
    </p:spTree>
    <p:extLst>
      <p:ext uri="{BB962C8B-B14F-4D97-AF65-F5344CB8AC3E}">
        <p14:creationId xmlns:p14="http://schemas.microsoft.com/office/powerpoint/2010/main" val="1463608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D5D304-3980-49D4-9CFC-851B98882A95}" type="slidenum">
              <a:rPr lang="zh-CN" altLang="en-US" smtClean="0"/>
              <a:pPr>
                <a:defRPr/>
              </a:pPr>
              <a:t>7</a:t>
            </a:fld>
            <a:endParaRPr lang="zh-CN" altLang="en-US"/>
          </a:p>
        </p:txBody>
      </p:sp>
    </p:spTree>
    <p:extLst>
      <p:ext uri="{BB962C8B-B14F-4D97-AF65-F5344CB8AC3E}">
        <p14:creationId xmlns:p14="http://schemas.microsoft.com/office/powerpoint/2010/main" val="541096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32374A3-9541-4525-ABB8-321E5869ED10}" type="slidenum">
              <a:rPr lang="zh-CN" altLang="en-US" smtClean="0"/>
              <a:t>8</a:t>
            </a:fld>
            <a:endParaRPr lang="zh-CN" altLang="en-US"/>
          </a:p>
        </p:txBody>
      </p:sp>
    </p:spTree>
    <p:extLst>
      <p:ext uri="{BB962C8B-B14F-4D97-AF65-F5344CB8AC3E}">
        <p14:creationId xmlns:p14="http://schemas.microsoft.com/office/powerpoint/2010/main" val="2090198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D5D304-3980-49D4-9CFC-851B98882A95}" type="slidenum">
              <a:rPr lang="zh-CN" altLang="en-US" smtClean="0"/>
              <a:pPr>
                <a:defRPr/>
              </a:pPr>
              <a:t>9</a:t>
            </a:fld>
            <a:endParaRPr lang="zh-CN" altLang="en-US"/>
          </a:p>
        </p:txBody>
      </p:sp>
    </p:spTree>
    <p:extLst>
      <p:ext uri="{BB962C8B-B14F-4D97-AF65-F5344CB8AC3E}">
        <p14:creationId xmlns:p14="http://schemas.microsoft.com/office/powerpoint/2010/main" val="172395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Free Blank With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271035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00">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38263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03EB167C-9499-489D-BE0D-271CE54EF63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7425" t="71162" r="15998" b="13290"/>
          <a:stretch/>
        </p:blipFill>
        <p:spPr>
          <a:xfrm rot="5400000" flipV="1">
            <a:off x="-497305" y="497305"/>
            <a:ext cx="2662989" cy="1668380"/>
          </a:xfrm>
          <a:prstGeom prst="rect">
            <a:avLst/>
          </a:prstGeom>
        </p:spPr>
      </p:pic>
      <p:pic>
        <p:nvPicPr>
          <p:cNvPr id="9" name="图片 8">
            <a:extLst>
              <a:ext uri="{FF2B5EF4-FFF2-40B4-BE49-F238E27FC236}">
                <a16:creationId xmlns:a16="http://schemas.microsoft.com/office/drawing/2014/main" id="{D863326F-2E70-471C-B53D-E7E529DCECE9}"/>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16205" t="-13346" r="40045" b="79303"/>
          <a:stretch/>
        </p:blipFill>
        <p:spPr>
          <a:xfrm>
            <a:off x="9160042" y="4331367"/>
            <a:ext cx="3031958" cy="2526633"/>
          </a:xfrm>
          <a:prstGeom prst="rect">
            <a:avLst/>
          </a:prstGeom>
        </p:spPr>
      </p:pic>
    </p:spTree>
    <p:extLst>
      <p:ext uri="{BB962C8B-B14F-4D97-AF65-F5344CB8AC3E}">
        <p14:creationId xmlns:p14="http://schemas.microsoft.com/office/powerpoint/2010/main" val="69475837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2021/1/16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2021/1/16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hemeOverride" Target="../theme/themeOverride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hemeOverride" Target="../theme/themeOverride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5.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BE33299-6EE3-4EE8-A9D2-DA4F49F4BE85}"/>
              </a:ext>
            </a:extLst>
          </p:cNvPr>
          <p:cNvPicPr>
            <a:picLocks noChangeAspect="1"/>
          </p:cNvPicPr>
          <p:nvPr/>
        </p:nvPicPr>
        <p:blipFill rotWithShape="1">
          <a:blip r:embed="rId4">
            <a:extLst>
              <a:ext uri="{28A0092B-C50C-407E-A947-70E740481C1C}">
                <a14:useLocalDpi xmlns:a14="http://schemas.microsoft.com/office/drawing/2010/main" val="0"/>
              </a:ext>
            </a:extLst>
          </a:blip>
          <a:srcRect l="44936" t="62657"/>
          <a:stretch/>
        </p:blipFill>
        <p:spPr>
          <a:xfrm rot="5400000" flipV="1">
            <a:off x="-752953" y="752953"/>
            <a:ext cx="5501992" cy="3996086"/>
          </a:xfrm>
          <a:prstGeom prst="rect">
            <a:avLst/>
          </a:prstGeom>
        </p:spPr>
      </p:pic>
      <p:pic>
        <p:nvPicPr>
          <p:cNvPr id="6" name="图片 5">
            <a:extLst>
              <a:ext uri="{FF2B5EF4-FFF2-40B4-BE49-F238E27FC236}">
                <a16:creationId xmlns:a16="http://schemas.microsoft.com/office/drawing/2014/main" id="{7B845A0A-D0DC-49BA-98A4-864FA416C6F9}"/>
              </a:ext>
            </a:extLst>
          </p:cNvPr>
          <p:cNvPicPr>
            <a:picLocks noChangeAspect="1"/>
          </p:cNvPicPr>
          <p:nvPr/>
        </p:nvPicPr>
        <p:blipFill rotWithShape="1">
          <a:blip r:embed="rId4">
            <a:extLst>
              <a:ext uri="{28A0092B-C50C-407E-A947-70E740481C1C}">
                <a14:useLocalDpi xmlns:a14="http://schemas.microsoft.com/office/drawing/2010/main" val="0"/>
              </a:ext>
            </a:extLst>
          </a:blip>
          <a:srcRect r="42607" b="73047"/>
          <a:stretch/>
        </p:blipFill>
        <p:spPr>
          <a:xfrm>
            <a:off x="5374105" y="3482267"/>
            <a:ext cx="6817895" cy="3429000"/>
          </a:xfrm>
          <a:prstGeom prst="rect">
            <a:avLst/>
          </a:prstGeom>
        </p:spPr>
      </p:pic>
      <p:sp>
        <p:nvSpPr>
          <p:cNvPr id="7" name="文本框 6">
            <a:extLst>
              <a:ext uri="{FF2B5EF4-FFF2-40B4-BE49-F238E27FC236}">
                <a16:creationId xmlns:a16="http://schemas.microsoft.com/office/drawing/2014/main" id="{A2F66AE7-F473-47F6-9224-A51E97875C89}"/>
              </a:ext>
            </a:extLst>
          </p:cNvPr>
          <p:cNvSpPr txBox="1"/>
          <p:nvPr/>
        </p:nvSpPr>
        <p:spPr>
          <a:xfrm>
            <a:off x="1230563" y="2115470"/>
            <a:ext cx="9730874" cy="1323439"/>
          </a:xfrm>
          <a:prstGeom prst="rect">
            <a:avLst/>
          </a:prstGeom>
          <a:noFill/>
        </p:spPr>
        <p:txBody>
          <a:bodyPr wrap="square" rtlCol="0">
            <a:spAutoFit/>
          </a:bodyPr>
          <a:lstStyle/>
          <a:p>
            <a:pPr algn="ctr"/>
            <a:r>
              <a:rPr lang="zh-CN" altLang="en-US" sz="8000" b="1" spc="200">
                <a:solidFill>
                  <a:schemeClr val="tx1">
                    <a:lumMod val="75000"/>
                    <a:lumOff val="25000"/>
                  </a:schemeClr>
                </a:solidFill>
                <a:latin typeface="思源黑体 CN Heavy" panose="020B0A00000000000000" pitchFamily="34" charset="-122"/>
                <a:ea typeface="思源黑体 CN Heavy" panose="020B0A00000000000000" pitchFamily="34" charset="-122"/>
                <a:sym typeface="Arial" panose="020B0604020202020204" pitchFamily="34" charset="0"/>
              </a:rPr>
              <a:t>年度汇报</a:t>
            </a:r>
            <a:endParaRPr lang="zh-CN" altLang="en-US" sz="8000" b="1" spc="200" dirty="0">
              <a:solidFill>
                <a:schemeClr val="tx1">
                  <a:lumMod val="75000"/>
                  <a:lumOff val="25000"/>
                </a:schemeClr>
              </a:solidFill>
              <a:latin typeface="思源黑体 CN Heavy" panose="020B0A00000000000000" pitchFamily="34" charset="-122"/>
              <a:ea typeface="思源黑体 CN Heavy" panose="020B0A00000000000000" pitchFamily="34" charset="-122"/>
              <a:sym typeface="Arial" panose="020B0604020202020204" pitchFamily="34" charset="0"/>
            </a:endParaRPr>
          </a:p>
        </p:txBody>
      </p:sp>
      <p:sp>
        <p:nvSpPr>
          <p:cNvPr id="8" name="文本框 7">
            <a:extLst>
              <a:ext uri="{FF2B5EF4-FFF2-40B4-BE49-F238E27FC236}">
                <a16:creationId xmlns:a16="http://schemas.microsoft.com/office/drawing/2014/main" id="{C4B9455C-357F-450E-A1B1-130E0C3BBCC8}"/>
              </a:ext>
            </a:extLst>
          </p:cNvPr>
          <p:cNvSpPr txBox="1"/>
          <p:nvPr/>
        </p:nvSpPr>
        <p:spPr>
          <a:xfrm>
            <a:off x="2524326" y="3412276"/>
            <a:ext cx="7143349" cy="418191"/>
          </a:xfrm>
          <a:prstGeom prst="rect">
            <a:avLst/>
          </a:prstGeom>
          <a:noFill/>
        </p:spPr>
        <p:txBody>
          <a:bodyPr wrap="square" rtlCol="0">
            <a:spAutoFit/>
          </a:bodyPr>
          <a:lstStyle/>
          <a:p>
            <a:pPr algn="ctr" fontAlgn="auto">
              <a:lnSpc>
                <a:spcPct val="150000"/>
              </a:lnSpc>
            </a:pPr>
            <a:r>
              <a:rPr lang="zh-CN" altLang="en-US" sz="1600">
                <a:solidFill>
                  <a:schemeClr val="tx1">
                    <a:lumMod val="95000"/>
                    <a:lumOff val="5000"/>
                  </a:schemeClr>
                </a:solidFill>
                <a:latin typeface="思源黑体 CN Medium" panose="020B0600000000000000" pitchFamily="34" charset="-122"/>
                <a:ea typeface="思源黑体 CN Medium" panose="020B0600000000000000" pitchFamily="34" charset="-122"/>
                <a:sym typeface="+mn-ea"/>
              </a:rPr>
              <a:t> </a:t>
            </a:r>
            <a:endParaRPr lang="zh-CN" altLang="en-US" sz="1600" dirty="0">
              <a:solidFill>
                <a:schemeClr val="tx1">
                  <a:lumMod val="95000"/>
                  <a:lumOff val="5000"/>
                </a:schemeClr>
              </a:solidFill>
              <a:latin typeface="思源黑体 CN Medium" panose="020B0600000000000000" pitchFamily="34" charset="-122"/>
              <a:ea typeface="思源黑体 CN Medium" panose="020B0600000000000000" pitchFamily="34" charset="-122"/>
              <a:sym typeface="+mn-ea"/>
            </a:endParaRPr>
          </a:p>
        </p:txBody>
      </p:sp>
      <p:grpSp>
        <p:nvGrpSpPr>
          <p:cNvPr id="9" name="组合 8">
            <a:extLst>
              <a:ext uri="{FF2B5EF4-FFF2-40B4-BE49-F238E27FC236}">
                <a16:creationId xmlns:a16="http://schemas.microsoft.com/office/drawing/2014/main" id="{DE7E33DA-0C61-46E1-ABF1-BA6B4ACB9BBD}"/>
              </a:ext>
            </a:extLst>
          </p:cNvPr>
          <p:cNvGrpSpPr/>
          <p:nvPr/>
        </p:nvGrpSpPr>
        <p:grpSpPr>
          <a:xfrm>
            <a:off x="2432451" y="4512600"/>
            <a:ext cx="7327098" cy="461933"/>
            <a:chOff x="4417" y="7030"/>
            <a:chExt cx="9695" cy="580"/>
          </a:xfrm>
        </p:grpSpPr>
        <p:sp>
          <p:nvSpPr>
            <p:cNvPr id="10" name="椭圆 9">
              <a:extLst>
                <a:ext uri="{FF2B5EF4-FFF2-40B4-BE49-F238E27FC236}">
                  <a16:creationId xmlns:a16="http://schemas.microsoft.com/office/drawing/2014/main" id="{A01F53E0-60B0-4C48-BC9A-22F9B863CB45}"/>
                </a:ext>
              </a:extLst>
            </p:cNvPr>
            <p:cNvSpPr/>
            <p:nvPr/>
          </p:nvSpPr>
          <p:spPr>
            <a:xfrm>
              <a:off x="4417" y="7145"/>
              <a:ext cx="350" cy="3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sp>
          <p:nvSpPr>
            <p:cNvPr id="11" name="文本框 10">
              <a:extLst>
                <a:ext uri="{FF2B5EF4-FFF2-40B4-BE49-F238E27FC236}">
                  <a16:creationId xmlns:a16="http://schemas.microsoft.com/office/drawing/2014/main" id="{A547D135-DB28-4ECE-81D3-6AA61503D4D3}"/>
                </a:ext>
              </a:extLst>
            </p:cNvPr>
            <p:cNvSpPr txBox="1"/>
            <p:nvPr/>
          </p:nvSpPr>
          <p:spPr>
            <a:xfrm>
              <a:off x="4872" y="7030"/>
              <a:ext cx="2304" cy="580"/>
            </a:xfrm>
            <a:prstGeom prst="rect">
              <a:avLst/>
            </a:prstGeom>
            <a:noFill/>
          </p:spPr>
          <p:txBody>
            <a:bodyPr wrap="square" rtlCol="0">
              <a:spAutoFit/>
            </a:bodyPr>
            <a:lstStyle/>
            <a:p>
              <a:pPr algn="l"/>
              <a:r>
                <a:rPr lang="zh-CN" altLang="en-US" sz="2400">
                  <a:solidFill>
                    <a:schemeClr val="tx1">
                      <a:lumMod val="95000"/>
                      <a:lumOff val="5000"/>
                    </a:schemeClr>
                  </a:solidFill>
                  <a:latin typeface="思源黑体 CN Medium" panose="020B0600000000000000" pitchFamily="34" charset="-122"/>
                  <a:ea typeface="思源黑体 CN Medium" panose="020B0600000000000000" pitchFamily="34" charset="-122"/>
                </a:rPr>
                <a:t>学习总结</a:t>
              </a:r>
              <a:endParaRPr lang="en-US" altLang="zh-CN" sz="240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sp>
          <p:nvSpPr>
            <p:cNvPr id="12" name="椭圆 11">
              <a:extLst>
                <a:ext uri="{FF2B5EF4-FFF2-40B4-BE49-F238E27FC236}">
                  <a16:creationId xmlns:a16="http://schemas.microsoft.com/office/drawing/2014/main" id="{9E566475-B6CA-4367-B268-020527065AC6}"/>
                </a:ext>
              </a:extLst>
            </p:cNvPr>
            <p:cNvSpPr/>
            <p:nvPr/>
          </p:nvSpPr>
          <p:spPr>
            <a:xfrm>
              <a:off x="7806" y="7145"/>
              <a:ext cx="350" cy="3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sp>
          <p:nvSpPr>
            <p:cNvPr id="13" name="文本框 12">
              <a:extLst>
                <a:ext uri="{FF2B5EF4-FFF2-40B4-BE49-F238E27FC236}">
                  <a16:creationId xmlns:a16="http://schemas.microsoft.com/office/drawing/2014/main" id="{52946A77-7F1D-4E48-8369-118FCA7CC274}"/>
                </a:ext>
              </a:extLst>
            </p:cNvPr>
            <p:cNvSpPr txBox="1"/>
            <p:nvPr/>
          </p:nvSpPr>
          <p:spPr>
            <a:xfrm>
              <a:off x="8261" y="7030"/>
              <a:ext cx="2304" cy="580"/>
            </a:xfrm>
            <a:prstGeom prst="rect">
              <a:avLst/>
            </a:prstGeom>
            <a:noFill/>
          </p:spPr>
          <p:txBody>
            <a:bodyPr wrap="square" rtlCol="0">
              <a:spAutoFit/>
            </a:bodyPr>
            <a:lstStyle/>
            <a:p>
              <a:pPr algn="l"/>
              <a:r>
                <a:rPr lang="zh-CN" altLang="en-US" sz="2400">
                  <a:solidFill>
                    <a:schemeClr val="tx1">
                      <a:lumMod val="95000"/>
                      <a:lumOff val="5000"/>
                    </a:schemeClr>
                  </a:solidFill>
                  <a:latin typeface="思源黑体 CN Medium" panose="020B0600000000000000" pitchFamily="34" charset="-122"/>
                  <a:ea typeface="思源黑体 CN Medium" panose="020B0600000000000000" pitchFamily="34" charset="-122"/>
                </a:rPr>
                <a:t>项目汇报</a:t>
              </a:r>
              <a:endParaRPr lang="en-US" altLang="zh-CN" sz="240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sp>
          <p:nvSpPr>
            <p:cNvPr id="14" name="椭圆 13">
              <a:extLst>
                <a:ext uri="{FF2B5EF4-FFF2-40B4-BE49-F238E27FC236}">
                  <a16:creationId xmlns:a16="http://schemas.microsoft.com/office/drawing/2014/main" id="{6E33F6FB-55D7-4E7F-A6A3-FEE215A09766}"/>
                </a:ext>
              </a:extLst>
            </p:cNvPr>
            <p:cNvSpPr/>
            <p:nvPr/>
          </p:nvSpPr>
          <p:spPr>
            <a:xfrm>
              <a:off x="11353" y="7145"/>
              <a:ext cx="350" cy="3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sp>
          <p:nvSpPr>
            <p:cNvPr id="15" name="文本框 14">
              <a:extLst>
                <a:ext uri="{FF2B5EF4-FFF2-40B4-BE49-F238E27FC236}">
                  <a16:creationId xmlns:a16="http://schemas.microsoft.com/office/drawing/2014/main" id="{C4C51A1F-1206-44FE-B2C1-D91FE2D66267}"/>
                </a:ext>
              </a:extLst>
            </p:cNvPr>
            <p:cNvSpPr txBox="1"/>
            <p:nvPr/>
          </p:nvSpPr>
          <p:spPr>
            <a:xfrm>
              <a:off x="11808" y="7030"/>
              <a:ext cx="2304" cy="580"/>
            </a:xfrm>
            <a:prstGeom prst="rect">
              <a:avLst/>
            </a:prstGeom>
            <a:noFill/>
          </p:spPr>
          <p:txBody>
            <a:bodyPr wrap="square" rtlCol="0">
              <a:spAutoFit/>
            </a:bodyPr>
            <a:lstStyle/>
            <a:p>
              <a:pPr algn="l"/>
              <a:r>
                <a:rPr lang="zh-CN" altLang="en-US" sz="2400">
                  <a:solidFill>
                    <a:schemeClr val="tx1">
                      <a:lumMod val="95000"/>
                      <a:lumOff val="5000"/>
                    </a:schemeClr>
                  </a:solidFill>
                  <a:latin typeface="思源黑体 CN Medium" panose="020B0600000000000000" pitchFamily="34" charset="-122"/>
                  <a:ea typeface="思源黑体 CN Medium" panose="020B0600000000000000" pitchFamily="34" charset="-122"/>
                </a:rPr>
                <a:t>未来展望</a:t>
              </a:r>
              <a:endParaRPr lang="en-US" altLang="zh-CN" sz="2400">
                <a:solidFill>
                  <a:schemeClr val="tx1">
                    <a:lumMod val="95000"/>
                    <a:lumOff val="5000"/>
                  </a:schemeClr>
                </a:solidFill>
                <a:latin typeface="思源黑体 CN Medium" panose="020B0600000000000000" pitchFamily="34" charset="-122"/>
                <a:ea typeface="思源黑体 CN Medium" panose="020B0600000000000000" pitchFamily="34" charset="-122"/>
              </a:endParaRPr>
            </a:p>
          </p:txBody>
        </p:sp>
      </p:grpSp>
      <p:sp>
        <p:nvSpPr>
          <p:cNvPr id="16" name="圆角矩形 11">
            <a:extLst>
              <a:ext uri="{FF2B5EF4-FFF2-40B4-BE49-F238E27FC236}">
                <a16:creationId xmlns:a16="http://schemas.microsoft.com/office/drawing/2014/main" id="{09FC4EF5-FBDE-4079-812E-57622121F9E6}"/>
              </a:ext>
            </a:extLst>
          </p:cNvPr>
          <p:cNvSpPr/>
          <p:nvPr/>
        </p:nvSpPr>
        <p:spPr>
          <a:xfrm>
            <a:off x="5225364" y="5255432"/>
            <a:ext cx="1741272" cy="449760"/>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pc="300">
                <a:latin typeface="思源黑体 CN Medium" panose="020B0600000000000000" pitchFamily="34" charset="-122"/>
                <a:ea typeface="思源黑体 CN Medium" panose="020B0600000000000000" pitchFamily="34" charset="-122"/>
              </a:rPr>
              <a:t>李嘉麒</a:t>
            </a:r>
            <a:endParaRPr kumimoji="1" lang="zh-CN" altLang="en-US" spc="300" dirty="0">
              <a:latin typeface="思源黑体 CN Medium" panose="020B0600000000000000" pitchFamily="34" charset="-122"/>
              <a:ea typeface="思源黑体 CN Medium" panose="020B0600000000000000" pitchFamily="34" charset="-122"/>
            </a:endParaRPr>
          </a:p>
        </p:txBody>
      </p:sp>
    </p:spTree>
    <p:extLst>
      <p:ext uri="{BB962C8B-B14F-4D97-AF65-F5344CB8AC3E}">
        <p14:creationId xmlns:p14="http://schemas.microsoft.com/office/powerpoint/2010/main" val="22893063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2" nodeType="afterEffect">
                                  <p:stCondLst>
                                    <p:cond delay="0"/>
                                  </p:stCondLst>
                                  <p:iterate type="lt">
                                    <p:tmPct val="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Effect transition="in" filter="wipe(right)" prLst="gradientSize: 0.1">
                                      <p:cBhvr>
                                        <p:cTn id="9" dur="500"/>
                                        <p:tgtEl>
                                          <p:spTgt spid="7"/>
                                        </p:tgtEl>
                                      </p:cBhvr>
                                    </p:animEffect>
                                  </p:childTnLst>
                                </p:cTn>
                              </p:par>
                            </p:childTnLst>
                          </p:cTn>
                        </p:par>
                        <p:par>
                          <p:cTn id="10" fill="hold">
                            <p:stCondLst>
                              <p:cond delay="500"/>
                            </p:stCondLst>
                            <p:childTnLst>
                              <p:par>
                                <p:cTn id="11" presetID="12" presetClass="entr" presetSubtype="4" fill="hold" grpId="1" nodeType="after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ppt_y</p:attrName>
                                        </p:attrNameLst>
                                      </p:cBhvr>
                                      <p:tavLst>
                                        <p:tav tm="0">
                                          <p:val>
                                            <p:strVal val="#ppt_y+#ppt_h*1.125000"/>
                                          </p:val>
                                        </p:tav>
                                        <p:tav tm="100000">
                                          <p:val>
                                            <p:strVal val="#ppt_y"/>
                                          </p:val>
                                        </p:tav>
                                      </p:tavLst>
                                    </p:anim>
                                    <p:animEffect transition="in" filter="wipe(up)">
                                      <p:cBhvr>
                                        <p:cTn id="14" dur="500"/>
                                        <p:tgtEl>
                                          <p:spTgt spid="8"/>
                                        </p:tgtEl>
                                      </p:cBhvr>
                                    </p:animEffect>
                                  </p:childTnLst>
                                </p:cTn>
                              </p:par>
                            </p:childTnLst>
                          </p:cTn>
                        </p:par>
                        <p:par>
                          <p:cTn id="15" fill="hold">
                            <p:stCondLst>
                              <p:cond delay="1000"/>
                            </p:stCondLst>
                            <p:childTnLst>
                              <p:par>
                                <p:cTn id="16" presetID="39" presetClass="entr" presetSubtype="0" accel="10000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ppt_h</p:attrName>
                                        </p:attrNameLst>
                                      </p:cBhvr>
                                      <p:tavLst>
                                        <p:tav tm="0">
                                          <p:val>
                                            <p:strVal val="#ppt_h/20"/>
                                          </p:val>
                                        </p:tav>
                                        <p:tav tm="50000">
                                          <p:val>
                                            <p:strVal val="#ppt_h/20"/>
                                          </p:val>
                                        </p:tav>
                                        <p:tav tm="100000">
                                          <p:val>
                                            <p:strVal val="#ppt_h"/>
                                          </p:val>
                                        </p:tav>
                                      </p:tavLst>
                                    </p:anim>
                                    <p:anim calcmode="lin" valueType="num">
                                      <p:cBhvr>
                                        <p:cTn id="19" dur="500" fill="hold"/>
                                        <p:tgtEl>
                                          <p:spTgt spid="9"/>
                                        </p:tgtEl>
                                        <p:attrNameLst>
                                          <p:attrName>ppt_w</p:attrName>
                                        </p:attrNameLst>
                                      </p:cBhvr>
                                      <p:tavLst>
                                        <p:tav tm="0">
                                          <p:val>
                                            <p:strVal val="#ppt_w+.3"/>
                                          </p:val>
                                        </p:tav>
                                        <p:tav tm="50000">
                                          <p:val>
                                            <p:strVal val="#ppt_w+.3"/>
                                          </p:val>
                                        </p:tav>
                                        <p:tav tm="100000">
                                          <p:val>
                                            <p:strVal val="#ppt_w"/>
                                          </p:val>
                                        </p:tav>
                                      </p:tavLst>
                                    </p:anim>
                                    <p:anim calcmode="lin" valueType="num">
                                      <p:cBhvr>
                                        <p:cTn id="20" dur="500" fill="hold"/>
                                        <p:tgtEl>
                                          <p:spTgt spid="9"/>
                                        </p:tgtEl>
                                        <p:attrNameLst>
                                          <p:attrName>ppt_x</p:attrName>
                                        </p:attrNameLst>
                                      </p:cBhvr>
                                      <p:tavLst>
                                        <p:tav tm="0">
                                          <p:val>
                                            <p:strVal val="#ppt_x-.3"/>
                                          </p:val>
                                        </p:tav>
                                        <p:tav tm="50000">
                                          <p:val>
                                            <p:strVal val="#ppt_x"/>
                                          </p:val>
                                        </p:tav>
                                        <p:tav tm="100000">
                                          <p:val>
                                            <p:strVal val="#ppt_x"/>
                                          </p:val>
                                        </p:tav>
                                      </p:tavLst>
                                    </p:anim>
                                    <p:anim calcmode="lin" valueType="num">
                                      <p:cBhvr>
                                        <p:cTn id="21"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7" grpId="2"/>
      <p:bldP spid="8" grpId="0"/>
      <p:bldP spid="8" grpId="1"/>
      <p:bldP spid="1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BE33299-6EE3-4EE8-A9D2-DA4F49F4BE85}"/>
              </a:ext>
            </a:extLst>
          </p:cNvPr>
          <p:cNvPicPr>
            <a:picLocks noChangeAspect="1"/>
          </p:cNvPicPr>
          <p:nvPr/>
        </p:nvPicPr>
        <p:blipFill rotWithShape="1">
          <a:blip r:embed="rId3">
            <a:extLst>
              <a:ext uri="{28A0092B-C50C-407E-A947-70E740481C1C}">
                <a14:useLocalDpi xmlns:a14="http://schemas.microsoft.com/office/drawing/2010/main" val="0"/>
              </a:ext>
            </a:extLst>
          </a:blip>
          <a:srcRect l="44936" t="62657"/>
          <a:stretch/>
        </p:blipFill>
        <p:spPr>
          <a:xfrm rot="5400000" flipV="1">
            <a:off x="-752953" y="752953"/>
            <a:ext cx="5501992" cy="3996086"/>
          </a:xfrm>
          <a:prstGeom prst="rect">
            <a:avLst/>
          </a:prstGeom>
        </p:spPr>
      </p:pic>
      <p:pic>
        <p:nvPicPr>
          <p:cNvPr id="6" name="图片 5">
            <a:extLst>
              <a:ext uri="{FF2B5EF4-FFF2-40B4-BE49-F238E27FC236}">
                <a16:creationId xmlns:a16="http://schemas.microsoft.com/office/drawing/2014/main" id="{7B845A0A-D0DC-49BA-98A4-864FA416C6F9}"/>
              </a:ext>
            </a:extLst>
          </p:cNvPr>
          <p:cNvPicPr>
            <a:picLocks noChangeAspect="1"/>
          </p:cNvPicPr>
          <p:nvPr/>
        </p:nvPicPr>
        <p:blipFill rotWithShape="1">
          <a:blip r:embed="rId3">
            <a:extLst>
              <a:ext uri="{28A0092B-C50C-407E-A947-70E740481C1C}">
                <a14:useLocalDpi xmlns:a14="http://schemas.microsoft.com/office/drawing/2010/main" val="0"/>
              </a:ext>
            </a:extLst>
          </a:blip>
          <a:srcRect r="42607" b="73047"/>
          <a:stretch/>
        </p:blipFill>
        <p:spPr>
          <a:xfrm>
            <a:off x="5374105" y="3429001"/>
            <a:ext cx="6817895" cy="3429000"/>
          </a:xfrm>
          <a:prstGeom prst="rect">
            <a:avLst/>
          </a:prstGeom>
        </p:spPr>
      </p:pic>
      <p:sp>
        <p:nvSpPr>
          <p:cNvPr id="7" name="文本框 6">
            <a:extLst>
              <a:ext uri="{FF2B5EF4-FFF2-40B4-BE49-F238E27FC236}">
                <a16:creationId xmlns:a16="http://schemas.microsoft.com/office/drawing/2014/main" id="{A2F66AE7-F473-47F6-9224-A51E97875C89}"/>
              </a:ext>
            </a:extLst>
          </p:cNvPr>
          <p:cNvSpPr txBox="1"/>
          <p:nvPr/>
        </p:nvSpPr>
        <p:spPr>
          <a:xfrm>
            <a:off x="1230562" y="2274236"/>
            <a:ext cx="9730874" cy="1323439"/>
          </a:xfrm>
          <a:prstGeom prst="rect">
            <a:avLst/>
          </a:prstGeom>
          <a:noFill/>
        </p:spPr>
        <p:txBody>
          <a:bodyPr wrap="square" rtlCol="0">
            <a:spAutoFit/>
          </a:bodyPr>
          <a:lstStyle/>
          <a:p>
            <a:pPr algn="ctr"/>
            <a:r>
              <a:rPr lang="zh-CN" altLang="en-US" sz="8000" b="1" spc="200">
                <a:solidFill>
                  <a:schemeClr val="tx1">
                    <a:lumMod val="75000"/>
                    <a:lumOff val="25000"/>
                  </a:schemeClr>
                </a:solidFill>
                <a:latin typeface="思源黑体 CN Heavy" panose="020B0A00000000000000" pitchFamily="34" charset="-122"/>
                <a:ea typeface="思源黑体 CN Heavy" panose="020B0A00000000000000" pitchFamily="34" charset="-122"/>
                <a:sym typeface="Arial" panose="020B0604020202020204" pitchFamily="34" charset="0"/>
              </a:rPr>
              <a:t>谢谢观赏</a:t>
            </a:r>
            <a:endParaRPr lang="zh-CN" altLang="en-US" sz="8000" b="1" spc="200" dirty="0">
              <a:solidFill>
                <a:schemeClr val="tx1">
                  <a:lumMod val="75000"/>
                  <a:lumOff val="25000"/>
                </a:schemeClr>
              </a:solidFill>
              <a:latin typeface="思源黑体 CN Heavy" panose="020B0A00000000000000" pitchFamily="34" charset="-122"/>
              <a:ea typeface="思源黑体 CN Heavy" panose="020B0A00000000000000" pitchFamily="34" charset="-122"/>
              <a:sym typeface="Arial" panose="020B0604020202020204" pitchFamily="34" charset="0"/>
            </a:endParaRPr>
          </a:p>
        </p:txBody>
      </p:sp>
      <p:sp>
        <p:nvSpPr>
          <p:cNvPr id="5" name="文本框 4">
            <a:extLst>
              <a:ext uri="{FF2B5EF4-FFF2-40B4-BE49-F238E27FC236}">
                <a16:creationId xmlns:a16="http://schemas.microsoft.com/office/drawing/2014/main" id="{E90912D2-7D20-432B-AE25-55659E2CA160}"/>
              </a:ext>
            </a:extLst>
          </p:cNvPr>
          <p:cNvSpPr txBox="1"/>
          <p:nvPr/>
        </p:nvSpPr>
        <p:spPr>
          <a:xfrm>
            <a:off x="4567375" y="4203885"/>
            <a:ext cx="3057247" cy="523220"/>
          </a:xfrm>
          <a:prstGeom prst="rect">
            <a:avLst/>
          </a:prstGeom>
          <a:noFill/>
        </p:spPr>
        <p:txBody>
          <a:bodyPr wrap="none" rtlCol="0">
            <a:spAutoFit/>
          </a:bodyPr>
          <a:lstStyle/>
          <a:p>
            <a:pPr algn="ctr"/>
            <a:r>
              <a:rPr lang="zh-CN" altLang="en-US" sz="2800">
                <a:solidFill>
                  <a:schemeClr val="tx1">
                    <a:lumMod val="85000"/>
                    <a:lumOff val="15000"/>
                  </a:schemeClr>
                </a:solidFill>
                <a:latin typeface="思源黑体 CN Medium" panose="020B0600000000000000" pitchFamily="34" charset="-122"/>
                <a:ea typeface="思源黑体 CN Medium" panose="020B0600000000000000" pitchFamily="34" charset="-122"/>
              </a:rPr>
              <a:t>祝大家新年快乐！</a:t>
            </a:r>
            <a:endParaRPr lang="en" altLang="zh-CN" sz="28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spTree>
    <p:extLst>
      <p:ext uri="{BB962C8B-B14F-4D97-AF65-F5344CB8AC3E}">
        <p14:creationId xmlns:p14="http://schemas.microsoft.com/office/powerpoint/2010/main" val="244709620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2" nodeType="afterEffect">
                                  <p:stCondLst>
                                    <p:cond delay="0"/>
                                  </p:stCondLst>
                                  <p:iterate type="lt">
                                    <p:tmPct val="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Effect transition="in" filter="wipe(right)" prLst="gradientSize: 0.1">
                                      <p:cBhvr>
                                        <p:cTn id="9" dur="500"/>
                                        <p:tgtEl>
                                          <p:spTgt spid="7"/>
                                        </p:tgtEl>
                                      </p:cBhvr>
                                    </p:animEffect>
                                  </p:childTnLst>
                                </p:cTn>
                              </p:par>
                              <p:par>
                                <p:cTn id="10" presetID="9"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7" grpId="2"/>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04E422A9-B737-42F7-B153-71159DD58756}"/>
              </a:ext>
            </a:extLst>
          </p:cNvPr>
          <p:cNvPicPr>
            <a:picLocks noChangeAspect="1"/>
          </p:cNvPicPr>
          <p:nvPr/>
        </p:nvPicPr>
        <p:blipFill rotWithShape="1">
          <a:blip r:embed="rId4">
            <a:extLst>
              <a:ext uri="{28A0092B-C50C-407E-A947-70E740481C1C}">
                <a14:useLocalDpi xmlns:a14="http://schemas.microsoft.com/office/drawing/2010/main" val="0"/>
              </a:ext>
            </a:extLst>
          </a:blip>
          <a:srcRect l="78303" t="2552" r="-41836" b="64227"/>
          <a:stretch/>
        </p:blipFill>
        <p:spPr>
          <a:xfrm>
            <a:off x="-27342" y="0"/>
            <a:ext cx="12246685" cy="6858000"/>
          </a:xfrm>
          <a:prstGeom prst="rect">
            <a:avLst/>
          </a:prstGeom>
        </p:spPr>
      </p:pic>
      <p:grpSp>
        <p:nvGrpSpPr>
          <p:cNvPr id="29" name="组合 28">
            <a:extLst>
              <a:ext uri="{FF2B5EF4-FFF2-40B4-BE49-F238E27FC236}">
                <a16:creationId xmlns:a16="http://schemas.microsoft.com/office/drawing/2014/main" id="{65CAFFE4-6BEC-4083-80F0-1FF439D01A49}"/>
              </a:ext>
            </a:extLst>
          </p:cNvPr>
          <p:cNvGrpSpPr/>
          <p:nvPr/>
        </p:nvGrpSpPr>
        <p:grpSpPr>
          <a:xfrm>
            <a:off x="5717936" y="897358"/>
            <a:ext cx="1981247" cy="1666181"/>
            <a:chOff x="5105377" y="1367874"/>
            <a:chExt cx="1981247" cy="1666181"/>
          </a:xfrm>
        </p:grpSpPr>
        <p:sp>
          <p:nvSpPr>
            <p:cNvPr id="4" name="文本框 3">
              <a:extLst>
                <a:ext uri="{FF2B5EF4-FFF2-40B4-BE49-F238E27FC236}">
                  <a16:creationId xmlns:a16="http://schemas.microsoft.com/office/drawing/2014/main" id="{4992A2C1-B9B6-47A0-9A76-575CB19A9B88}"/>
                </a:ext>
              </a:extLst>
            </p:cNvPr>
            <p:cNvSpPr txBox="1"/>
            <p:nvPr/>
          </p:nvSpPr>
          <p:spPr>
            <a:xfrm>
              <a:off x="5105377" y="1367874"/>
              <a:ext cx="1981247" cy="923330"/>
            </a:xfrm>
            <a:prstGeom prst="rect">
              <a:avLst/>
            </a:prstGeom>
            <a:noFill/>
          </p:spPr>
          <p:txBody>
            <a:bodyPr wrap="square" rtlCol="0">
              <a:spAutoFit/>
            </a:bodyPr>
            <a:lstStyle/>
            <a:p>
              <a:pPr algn="ctr"/>
              <a:r>
                <a:rPr kumimoji="1" lang="zh-CN" altLang="en-US" sz="5400" dirty="0">
                  <a:solidFill>
                    <a:schemeClr val="tx1">
                      <a:lumMod val="75000"/>
                      <a:lumOff val="25000"/>
                    </a:schemeClr>
                  </a:solidFill>
                  <a:latin typeface="+mj-ea"/>
                  <a:ea typeface="+mj-ea"/>
                </a:rPr>
                <a:t>目 录</a:t>
              </a:r>
            </a:p>
          </p:txBody>
        </p:sp>
        <p:sp>
          <p:nvSpPr>
            <p:cNvPr id="5" name="文本框 4">
              <a:extLst>
                <a:ext uri="{FF2B5EF4-FFF2-40B4-BE49-F238E27FC236}">
                  <a16:creationId xmlns:a16="http://schemas.microsoft.com/office/drawing/2014/main" id="{C2C03FF4-DB73-4C94-9BA0-30F37E6BF72E}"/>
                </a:ext>
              </a:extLst>
            </p:cNvPr>
            <p:cNvSpPr txBox="1"/>
            <p:nvPr/>
          </p:nvSpPr>
          <p:spPr>
            <a:xfrm>
              <a:off x="5215022" y="2510835"/>
              <a:ext cx="1761956" cy="523220"/>
            </a:xfrm>
            <a:prstGeom prst="rect">
              <a:avLst/>
            </a:prstGeom>
            <a:noFill/>
          </p:spPr>
          <p:txBody>
            <a:bodyPr wrap="none" rtlCol="0">
              <a:spAutoFit/>
            </a:bodyPr>
            <a:lstStyle/>
            <a:p>
              <a:pPr algn="ctr"/>
              <a:r>
                <a:rPr kumimoji="1" lang="en-US" altLang="zh-CN" sz="2800" dirty="0">
                  <a:solidFill>
                    <a:schemeClr val="tx1">
                      <a:lumMod val="75000"/>
                      <a:lumOff val="25000"/>
                    </a:schemeClr>
                  </a:solidFill>
                </a:rPr>
                <a:t>CONTENTS</a:t>
              </a:r>
              <a:endParaRPr kumimoji="1" lang="zh-CN" altLang="en-US" sz="2800" dirty="0">
                <a:solidFill>
                  <a:schemeClr val="tx1">
                    <a:lumMod val="75000"/>
                    <a:lumOff val="25000"/>
                  </a:schemeClr>
                </a:solidFill>
              </a:endParaRPr>
            </a:p>
          </p:txBody>
        </p:sp>
        <p:cxnSp>
          <p:nvCxnSpPr>
            <p:cNvPr id="6" name="直线连接符 6">
              <a:extLst>
                <a:ext uri="{FF2B5EF4-FFF2-40B4-BE49-F238E27FC236}">
                  <a16:creationId xmlns:a16="http://schemas.microsoft.com/office/drawing/2014/main" id="{BCEEF44E-F7E4-403B-B91C-D5ABEF55A92F}"/>
                </a:ext>
              </a:extLst>
            </p:cNvPr>
            <p:cNvCxnSpPr>
              <a:cxnSpLocks/>
            </p:cNvCxnSpPr>
            <p:nvPr/>
          </p:nvCxnSpPr>
          <p:spPr>
            <a:xfrm>
              <a:off x="5795806" y="2417400"/>
              <a:ext cx="600389" cy="1"/>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C5190D2F-2598-413D-861A-BA57F24FA19F}"/>
              </a:ext>
            </a:extLst>
          </p:cNvPr>
          <p:cNvGrpSpPr/>
          <p:nvPr/>
        </p:nvGrpSpPr>
        <p:grpSpPr>
          <a:xfrm>
            <a:off x="2725187" y="3603040"/>
            <a:ext cx="2031325" cy="1884985"/>
            <a:chOff x="1593034" y="3830099"/>
            <a:chExt cx="2031325" cy="1884985"/>
          </a:xfrm>
        </p:grpSpPr>
        <p:sp>
          <p:nvSpPr>
            <p:cNvPr id="7" name="文本框 6">
              <a:extLst>
                <a:ext uri="{FF2B5EF4-FFF2-40B4-BE49-F238E27FC236}">
                  <a16:creationId xmlns:a16="http://schemas.microsoft.com/office/drawing/2014/main" id="{61FBFAD5-2270-4CE1-B0C0-F5095FEAD09E}"/>
                </a:ext>
              </a:extLst>
            </p:cNvPr>
            <p:cNvSpPr txBox="1"/>
            <p:nvPr/>
          </p:nvSpPr>
          <p:spPr>
            <a:xfrm>
              <a:off x="1593034" y="4807143"/>
              <a:ext cx="2031325" cy="646331"/>
            </a:xfrm>
            <a:prstGeom prst="rect">
              <a:avLst/>
            </a:prstGeom>
            <a:noFill/>
          </p:spPr>
          <p:txBody>
            <a:bodyPr wrap="none" rtlCol="0">
              <a:spAutoFit/>
            </a:bodyPr>
            <a:lstStyle/>
            <a:p>
              <a:pPr algn="ctr"/>
              <a:r>
                <a:rPr kumimoji="1" lang="zh-CN" altLang="en-US" sz="3600">
                  <a:solidFill>
                    <a:schemeClr val="tx1">
                      <a:lumMod val="75000"/>
                      <a:lumOff val="25000"/>
                    </a:schemeClr>
                  </a:solidFill>
                  <a:latin typeface="+mj-ea"/>
                  <a:ea typeface="+mj-ea"/>
                </a:rPr>
                <a:t>学习总结</a:t>
              </a:r>
            </a:p>
          </p:txBody>
        </p:sp>
        <p:sp>
          <p:nvSpPr>
            <p:cNvPr id="8" name="文本框 7">
              <a:extLst>
                <a:ext uri="{FF2B5EF4-FFF2-40B4-BE49-F238E27FC236}">
                  <a16:creationId xmlns:a16="http://schemas.microsoft.com/office/drawing/2014/main" id="{2F8541A8-F325-47B6-814C-AFCAAD114299}"/>
                </a:ext>
              </a:extLst>
            </p:cNvPr>
            <p:cNvSpPr txBox="1"/>
            <p:nvPr/>
          </p:nvSpPr>
          <p:spPr>
            <a:xfrm>
              <a:off x="2028243" y="5453474"/>
              <a:ext cx="1160895" cy="261610"/>
            </a:xfrm>
            <a:prstGeom prst="rect">
              <a:avLst/>
            </a:prstGeom>
            <a:noFill/>
          </p:spPr>
          <p:txBody>
            <a:bodyPr wrap="none" rtlCol="0">
              <a:spAutoFit/>
            </a:bodyPr>
            <a:lstStyle/>
            <a:p>
              <a:pPr algn="ctr"/>
              <a:r>
                <a:rPr lang="en-US" altLang="zh-CN" sz="1100">
                  <a:solidFill>
                    <a:schemeClr val="tx1">
                      <a:lumMod val="75000"/>
                      <a:lumOff val="25000"/>
                    </a:schemeClr>
                  </a:solidFill>
                </a:rPr>
                <a:t>Study Conclusion</a:t>
              </a:r>
              <a:endParaRPr lang="en" altLang="zh-CN" sz="1100">
                <a:solidFill>
                  <a:schemeClr val="tx1">
                    <a:lumMod val="75000"/>
                    <a:lumOff val="25000"/>
                  </a:schemeClr>
                </a:solidFill>
              </a:endParaRPr>
            </a:p>
          </p:txBody>
        </p:sp>
        <p:grpSp>
          <p:nvGrpSpPr>
            <p:cNvPr id="9" name="组合 8">
              <a:extLst>
                <a:ext uri="{FF2B5EF4-FFF2-40B4-BE49-F238E27FC236}">
                  <a16:creationId xmlns:a16="http://schemas.microsoft.com/office/drawing/2014/main" id="{9DB38564-AB71-4B12-A386-83757AC25F24}"/>
                </a:ext>
              </a:extLst>
            </p:cNvPr>
            <p:cNvGrpSpPr/>
            <p:nvPr/>
          </p:nvGrpSpPr>
          <p:grpSpPr>
            <a:xfrm>
              <a:off x="2116969" y="3830099"/>
              <a:ext cx="777976" cy="804556"/>
              <a:chOff x="4404994" y="2895785"/>
              <a:chExt cx="662608" cy="685246"/>
            </a:xfrm>
          </p:grpSpPr>
          <p:sp>
            <p:nvSpPr>
              <p:cNvPr id="10" name="圆角矩形 12">
                <a:extLst>
                  <a:ext uri="{FF2B5EF4-FFF2-40B4-BE49-F238E27FC236}">
                    <a16:creationId xmlns:a16="http://schemas.microsoft.com/office/drawing/2014/main" id="{7078AFBB-936C-4433-8CDF-9271C48140A5}"/>
                  </a:ext>
                </a:extLst>
              </p:cNvPr>
              <p:cNvSpPr/>
              <p:nvPr/>
            </p:nvSpPr>
            <p:spPr>
              <a:xfrm rot="2700000">
                <a:off x="440499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sp>
            <p:nvSpPr>
              <p:cNvPr id="11" name="文本框 10">
                <a:extLst>
                  <a:ext uri="{FF2B5EF4-FFF2-40B4-BE49-F238E27FC236}">
                    <a16:creationId xmlns:a16="http://schemas.microsoft.com/office/drawing/2014/main" id="{533722DF-B837-43F2-BC91-1C58D7AF4965}"/>
                  </a:ext>
                </a:extLst>
              </p:cNvPr>
              <p:cNvSpPr txBox="1"/>
              <p:nvPr/>
            </p:nvSpPr>
            <p:spPr>
              <a:xfrm>
                <a:off x="4435575" y="2996256"/>
                <a:ext cx="601447" cy="584775"/>
              </a:xfrm>
              <a:prstGeom prst="rect">
                <a:avLst/>
              </a:prstGeom>
              <a:noFill/>
            </p:spPr>
            <p:txBody>
              <a:bodyPr wrap="none" rtlCol="0">
                <a:spAutoFit/>
              </a:bodyPr>
              <a:lstStyle/>
              <a:p>
                <a:pPr algn="ctr"/>
                <a:r>
                  <a:rPr kumimoji="1" lang="en-US" altLang="zh-CN" sz="3200">
                    <a:solidFill>
                      <a:schemeClr val="bg1"/>
                    </a:solidFill>
                    <a:latin typeface="+mj-lt"/>
                  </a:rPr>
                  <a:t>01</a:t>
                </a:r>
                <a:endParaRPr kumimoji="1" lang="zh-CN" altLang="en-US" sz="3200">
                  <a:solidFill>
                    <a:schemeClr val="bg1"/>
                  </a:solidFill>
                  <a:latin typeface="+mj-lt"/>
                </a:endParaRPr>
              </a:p>
            </p:txBody>
          </p:sp>
        </p:grpSp>
      </p:grpSp>
      <p:grpSp>
        <p:nvGrpSpPr>
          <p:cNvPr id="3" name="组合 2">
            <a:extLst>
              <a:ext uri="{FF2B5EF4-FFF2-40B4-BE49-F238E27FC236}">
                <a16:creationId xmlns:a16="http://schemas.microsoft.com/office/drawing/2014/main" id="{FFDDBF07-B38A-4290-8D7E-68B1134E889A}"/>
              </a:ext>
            </a:extLst>
          </p:cNvPr>
          <p:cNvGrpSpPr/>
          <p:nvPr/>
        </p:nvGrpSpPr>
        <p:grpSpPr>
          <a:xfrm>
            <a:off x="5717936" y="3603040"/>
            <a:ext cx="2031325" cy="1884985"/>
            <a:chOff x="4098993" y="3830099"/>
            <a:chExt cx="2031325" cy="1884985"/>
          </a:xfrm>
        </p:grpSpPr>
        <p:sp>
          <p:nvSpPr>
            <p:cNvPr id="12" name="文本框 11">
              <a:extLst>
                <a:ext uri="{FF2B5EF4-FFF2-40B4-BE49-F238E27FC236}">
                  <a16:creationId xmlns:a16="http://schemas.microsoft.com/office/drawing/2014/main" id="{4E901719-85D3-4684-AD9B-09A656B6C98E}"/>
                </a:ext>
              </a:extLst>
            </p:cNvPr>
            <p:cNvSpPr txBox="1"/>
            <p:nvPr/>
          </p:nvSpPr>
          <p:spPr>
            <a:xfrm>
              <a:off x="4098993" y="4807143"/>
              <a:ext cx="2031325" cy="646331"/>
            </a:xfrm>
            <a:prstGeom prst="rect">
              <a:avLst/>
            </a:prstGeom>
            <a:noFill/>
          </p:spPr>
          <p:txBody>
            <a:bodyPr wrap="none" rtlCol="0">
              <a:spAutoFit/>
            </a:bodyPr>
            <a:lstStyle/>
            <a:p>
              <a:pPr algn="ctr"/>
              <a:r>
                <a:rPr kumimoji="1" lang="zh-CN" altLang="en-US" sz="3600">
                  <a:solidFill>
                    <a:schemeClr val="tx1">
                      <a:lumMod val="75000"/>
                      <a:lumOff val="25000"/>
                    </a:schemeClr>
                  </a:solidFill>
                  <a:latin typeface="+mj-ea"/>
                  <a:ea typeface="+mj-ea"/>
                </a:rPr>
                <a:t>项目汇报</a:t>
              </a:r>
              <a:endParaRPr kumimoji="1" lang="zh-CN" altLang="en-US" sz="3600" dirty="0">
                <a:solidFill>
                  <a:schemeClr val="tx1">
                    <a:lumMod val="75000"/>
                    <a:lumOff val="25000"/>
                  </a:schemeClr>
                </a:solidFill>
                <a:latin typeface="+mj-ea"/>
                <a:ea typeface="+mj-ea"/>
              </a:endParaRPr>
            </a:p>
          </p:txBody>
        </p:sp>
        <p:sp>
          <p:nvSpPr>
            <p:cNvPr id="13" name="文本框 12">
              <a:extLst>
                <a:ext uri="{FF2B5EF4-FFF2-40B4-BE49-F238E27FC236}">
                  <a16:creationId xmlns:a16="http://schemas.microsoft.com/office/drawing/2014/main" id="{339FEFEF-F158-40C5-A1BB-C1FAC7A46398}"/>
                </a:ext>
              </a:extLst>
            </p:cNvPr>
            <p:cNvSpPr txBox="1"/>
            <p:nvPr/>
          </p:nvSpPr>
          <p:spPr>
            <a:xfrm>
              <a:off x="4607941" y="5453474"/>
              <a:ext cx="1013419" cy="261610"/>
            </a:xfrm>
            <a:prstGeom prst="rect">
              <a:avLst/>
            </a:prstGeom>
            <a:noFill/>
          </p:spPr>
          <p:txBody>
            <a:bodyPr wrap="none" rtlCol="0">
              <a:spAutoFit/>
            </a:bodyPr>
            <a:lstStyle/>
            <a:p>
              <a:pPr algn="ctr"/>
              <a:r>
                <a:rPr lang="en-US" altLang="zh-CN" sz="1100">
                  <a:solidFill>
                    <a:schemeClr val="tx1">
                      <a:lumMod val="75000"/>
                      <a:lumOff val="25000"/>
                    </a:schemeClr>
                  </a:solidFill>
                </a:rPr>
                <a:t>Project Report</a:t>
              </a:r>
              <a:endParaRPr lang="en" altLang="zh-CN" sz="1100">
                <a:solidFill>
                  <a:schemeClr val="tx1">
                    <a:lumMod val="75000"/>
                    <a:lumOff val="25000"/>
                  </a:schemeClr>
                </a:solidFill>
              </a:endParaRPr>
            </a:p>
          </p:txBody>
        </p:sp>
        <p:grpSp>
          <p:nvGrpSpPr>
            <p:cNvPr id="14" name="组合 13">
              <a:extLst>
                <a:ext uri="{FF2B5EF4-FFF2-40B4-BE49-F238E27FC236}">
                  <a16:creationId xmlns:a16="http://schemas.microsoft.com/office/drawing/2014/main" id="{A7E2071F-4629-4222-9B83-ED8D1ECBD570}"/>
                </a:ext>
              </a:extLst>
            </p:cNvPr>
            <p:cNvGrpSpPr/>
            <p:nvPr/>
          </p:nvGrpSpPr>
          <p:grpSpPr>
            <a:xfrm>
              <a:off x="4622928" y="3830099"/>
              <a:ext cx="777976" cy="804556"/>
              <a:chOff x="4404994" y="2895785"/>
              <a:chExt cx="662608" cy="685246"/>
            </a:xfrm>
          </p:grpSpPr>
          <p:sp>
            <p:nvSpPr>
              <p:cNvPr id="15" name="圆角矩形 18">
                <a:extLst>
                  <a:ext uri="{FF2B5EF4-FFF2-40B4-BE49-F238E27FC236}">
                    <a16:creationId xmlns:a16="http://schemas.microsoft.com/office/drawing/2014/main" id="{8A55D346-194A-4076-A52C-50BCF99CBE06}"/>
                  </a:ext>
                </a:extLst>
              </p:cNvPr>
              <p:cNvSpPr/>
              <p:nvPr/>
            </p:nvSpPr>
            <p:spPr>
              <a:xfrm rot="2700000">
                <a:off x="440499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sp>
            <p:nvSpPr>
              <p:cNvPr id="16" name="文本框 15">
                <a:extLst>
                  <a:ext uri="{FF2B5EF4-FFF2-40B4-BE49-F238E27FC236}">
                    <a16:creationId xmlns:a16="http://schemas.microsoft.com/office/drawing/2014/main" id="{F423910E-6897-4A63-9006-F71A227D5D7A}"/>
                  </a:ext>
                </a:extLst>
              </p:cNvPr>
              <p:cNvSpPr txBox="1"/>
              <p:nvPr/>
            </p:nvSpPr>
            <p:spPr>
              <a:xfrm>
                <a:off x="4435575" y="2996256"/>
                <a:ext cx="601447" cy="584775"/>
              </a:xfrm>
              <a:prstGeom prst="rect">
                <a:avLst/>
              </a:prstGeom>
              <a:noFill/>
            </p:spPr>
            <p:txBody>
              <a:bodyPr wrap="none" rtlCol="0">
                <a:spAutoFit/>
              </a:bodyPr>
              <a:lstStyle/>
              <a:p>
                <a:pPr algn="ctr"/>
                <a:r>
                  <a:rPr kumimoji="1" lang="en-US" altLang="zh-CN" sz="3200">
                    <a:solidFill>
                      <a:schemeClr val="bg1"/>
                    </a:solidFill>
                    <a:latin typeface="+mj-lt"/>
                  </a:rPr>
                  <a:t>02</a:t>
                </a:r>
                <a:endParaRPr kumimoji="1" lang="zh-CN" altLang="en-US" sz="3200">
                  <a:solidFill>
                    <a:schemeClr val="bg1"/>
                  </a:solidFill>
                  <a:latin typeface="+mj-lt"/>
                </a:endParaRPr>
              </a:p>
            </p:txBody>
          </p:sp>
        </p:grpSp>
      </p:grpSp>
      <p:grpSp>
        <p:nvGrpSpPr>
          <p:cNvPr id="27" name="组合 26">
            <a:extLst>
              <a:ext uri="{FF2B5EF4-FFF2-40B4-BE49-F238E27FC236}">
                <a16:creationId xmlns:a16="http://schemas.microsoft.com/office/drawing/2014/main" id="{A3F241A2-F089-4380-B35B-B5ADA1825FCA}"/>
              </a:ext>
            </a:extLst>
          </p:cNvPr>
          <p:cNvGrpSpPr/>
          <p:nvPr/>
        </p:nvGrpSpPr>
        <p:grpSpPr>
          <a:xfrm>
            <a:off x="8567641" y="3568487"/>
            <a:ext cx="2031325" cy="1884987"/>
            <a:chOff x="9157885" y="3840749"/>
            <a:chExt cx="2031325" cy="1884987"/>
          </a:xfrm>
        </p:grpSpPr>
        <p:sp>
          <p:nvSpPr>
            <p:cNvPr id="22" name="文本框 21">
              <a:extLst>
                <a:ext uri="{FF2B5EF4-FFF2-40B4-BE49-F238E27FC236}">
                  <a16:creationId xmlns:a16="http://schemas.microsoft.com/office/drawing/2014/main" id="{1453712F-118B-45C3-AFA9-1E72E738382A}"/>
                </a:ext>
              </a:extLst>
            </p:cNvPr>
            <p:cNvSpPr txBox="1"/>
            <p:nvPr/>
          </p:nvSpPr>
          <p:spPr>
            <a:xfrm>
              <a:off x="9157885" y="4817795"/>
              <a:ext cx="2031325" cy="646331"/>
            </a:xfrm>
            <a:prstGeom prst="rect">
              <a:avLst/>
            </a:prstGeom>
            <a:noFill/>
          </p:spPr>
          <p:txBody>
            <a:bodyPr wrap="none" rtlCol="0">
              <a:spAutoFit/>
            </a:bodyPr>
            <a:lstStyle/>
            <a:p>
              <a:pPr algn="ctr"/>
              <a:r>
                <a:rPr kumimoji="1" lang="zh-CN" altLang="en-US" sz="3600">
                  <a:solidFill>
                    <a:schemeClr val="tx1">
                      <a:lumMod val="75000"/>
                      <a:lumOff val="25000"/>
                    </a:schemeClr>
                  </a:solidFill>
                  <a:latin typeface="+mj-ea"/>
                  <a:ea typeface="+mj-ea"/>
                </a:rPr>
                <a:t>未来展望</a:t>
              </a:r>
              <a:endParaRPr kumimoji="1" lang="zh-CN" altLang="en-US" sz="3600" dirty="0">
                <a:solidFill>
                  <a:schemeClr val="tx1">
                    <a:lumMod val="75000"/>
                    <a:lumOff val="25000"/>
                  </a:schemeClr>
                </a:solidFill>
                <a:latin typeface="+mj-ea"/>
                <a:ea typeface="+mj-ea"/>
              </a:endParaRPr>
            </a:p>
          </p:txBody>
        </p:sp>
        <p:sp>
          <p:nvSpPr>
            <p:cNvPr id="23" name="文本框 22">
              <a:extLst>
                <a:ext uri="{FF2B5EF4-FFF2-40B4-BE49-F238E27FC236}">
                  <a16:creationId xmlns:a16="http://schemas.microsoft.com/office/drawing/2014/main" id="{11D3C7B9-F285-4DFE-9407-74727AEF82B0}"/>
                </a:ext>
              </a:extLst>
            </p:cNvPr>
            <p:cNvSpPr txBox="1"/>
            <p:nvPr/>
          </p:nvSpPr>
          <p:spPr>
            <a:xfrm>
              <a:off x="9753395" y="5464126"/>
              <a:ext cx="840295" cy="261610"/>
            </a:xfrm>
            <a:prstGeom prst="rect">
              <a:avLst/>
            </a:prstGeom>
            <a:noFill/>
          </p:spPr>
          <p:txBody>
            <a:bodyPr wrap="none" rtlCol="0">
              <a:spAutoFit/>
            </a:bodyPr>
            <a:lstStyle/>
            <a:p>
              <a:pPr algn="ctr"/>
              <a:r>
                <a:rPr lang="en-US" altLang="zh-CN" sz="1100">
                  <a:solidFill>
                    <a:schemeClr val="tx1">
                      <a:lumMod val="75000"/>
                      <a:lumOff val="25000"/>
                    </a:schemeClr>
                  </a:solidFill>
                </a:rPr>
                <a:t>Future Plan</a:t>
              </a:r>
              <a:endParaRPr lang="en" altLang="zh-CN" sz="1100">
                <a:solidFill>
                  <a:schemeClr val="tx1">
                    <a:lumMod val="75000"/>
                    <a:lumOff val="25000"/>
                  </a:schemeClr>
                </a:solidFill>
              </a:endParaRPr>
            </a:p>
          </p:txBody>
        </p:sp>
        <p:grpSp>
          <p:nvGrpSpPr>
            <p:cNvPr id="24" name="组合 23">
              <a:extLst>
                <a:ext uri="{FF2B5EF4-FFF2-40B4-BE49-F238E27FC236}">
                  <a16:creationId xmlns:a16="http://schemas.microsoft.com/office/drawing/2014/main" id="{584CEEB8-3176-443A-B631-F303E0FE9BB5}"/>
                </a:ext>
              </a:extLst>
            </p:cNvPr>
            <p:cNvGrpSpPr/>
            <p:nvPr/>
          </p:nvGrpSpPr>
          <p:grpSpPr>
            <a:xfrm>
              <a:off x="9681821" y="3840749"/>
              <a:ext cx="777976" cy="777976"/>
              <a:chOff x="4404994" y="2895785"/>
              <a:chExt cx="662608" cy="662608"/>
            </a:xfrm>
          </p:grpSpPr>
          <p:sp>
            <p:nvSpPr>
              <p:cNvPr id="25" name="圆角矩形 28">
                <a:extLst>
                  <a:ext uri="{FF2B5EF4-FFF2-40B4-BE49-F238E27FC236}">
                    <a16:creationId xmlns:a16="http://schemas.microsoft.com/office/drawing/2014/main" id="{09C2EA00-97FC-4EDC-9EA2-E0635D91CCFB}"/>
                  </a:ext>
                </a:extLst>
              </p:cNvPr>
              <p:cNvSpPr/>
              <p:nvPr/>
            </p:nvSpPr>
            <p:spPr>
              <a:xfrm rot="2700000">
                <a:off x="440499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sp>
            <p:nvSpPr>
              <p:cNvPr id="26" name="文本框 25">
                <a:extLst>
                  <a:ext uri="{FF2B5EF4-FFF2-40B4-BE49-F238E27FC236}">
                    <a16:creationId xmlns:a16="http://schemas.microsoft.com/office/drawing/2014/main" id="{C08104FE-D892-4E9C-AA7F-AE6406326EC0}"/>
                  </a:ext>
                </a:extLst>
              </p:cNvPr>
              <p:cNvSpPr txBox="1"/>
              <p:nvPr/>
            </p:nvSpPr>
            <p:spPr>
              <a:xfrm>
                <a:off x="4480170" y="2996256"/>
                <a:ext cx="512257" cy="498057"/>
              </a:xfrm>
              <a:prstGeom prst="rect">
                <a:avLst/>
              </a:prstGeom>
              <a:noFill/>
            </p:spPr>
            <p:txBody>
              <a:bodyPr wrap="none" rtlCol="0">
                <a:spAutoFit/>
              </a:bodyPr>
              <a:lstStyle/>
              <a:p>
                <a:pPr algn="ctr"/>
                <a:r>
                  <a:rPr kumimoji="1" lang="en-US" altLang="zh-CN" sz="3200">
                    <a:solidFill>
                      <a:schemeClr val="bg1"/>
                    </a:solidFill>
                    <a:latin typeface="+mj-lt"/>
                  </a:rPr>
                  <a:t>03</a:t>
                </a:r>
                <a:endParaRPr kumimoji="1" lang="zh-CN" altLang="en-US" sz="3200" dirty="0">
                  <a:solidFill>
                    <a:schemeClr val="bg1"/>
                  </a:solidFill>
                  <a:latin typeface="+mj-lt"/>
                </a:endParaRPr>
              </a:p>
            </p:txBody>
          </p:sp>
        </p:grpSp>
      </p:grpSp>
    </p:spTree>
    <p:extLst>
      <p:ext uri="{BB962C8B-B14F-4D97-AF65-F5344CB8AC3E}">
        <p14:creationId xmlns:p14="http://schemas.microsoft.com/office/powerpoint/2010/main" val="192265121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92404C6D-1701-4BF6-A098-9E9D6A2184D9}"/>
              </a:ext>
            </a:extLst>
          </p:cNvPr>
          <p:cNvPicPr>
            <a:picLocks noChangeAspect="1"/>
          </p:cNvPicPr>
          <p:nvPr/>
        </p:nvPicPr>
        <p:blipFill rotWithShape="1">
          <a:blip r:embed="rId4">
            <a:extLst>
              <a:ext uri="{28A0092B-C50C-407E-A947-70E740481C1C}">
                <a14:useLocalDpi xmlns:a14="http://schemas.microsoft.com/office/drawing/2010/main" val="0"/>
              </a:ext>
            </a:extLst>
          </a:blip>
          <a:srcRect l="20028" r="4619" b="71884"/>
          <a:stretch/>
        </p:blipFill>
        <p:spPr>
          <a:xfrm flipH="1" flipV="1">
            <a:off x="-1" y="-1"/>
            <a:ext cx="12192000" cy="4872007"/>
          </a:xfrm>
          <a:prstGeom prst="rect">
            <a:avLst/>
          </a:prstGeom>
        </p:spPr>
      </p:pic>
      <p:sp>
        <p:nvSpPr>
          <p:cNvPr id="4" name="文本框 3">
            <a:extLst>
              <a:ext uri="{FF2B5EF4-FFF2-40B4-BE49-F238E27FC236}">
                <a16:creationId xmlns:a16="http://schemas.microsoft.com/office/drawing/2014/main" id="{E260DD35-1C5C-4300-AA8E-AE2407D37608}"/>
              </a:ext>
            </a:extLst>
          </p:cNvPr>
          <p:cNvSpPr txBox="1"/>
          <p:nvPr/>
        </p:nvSpPr>
        <p:spPr>
          <a:xfrm>
            <a:off x="4157012" y="4044771"/>
            <a:ext cx="3877985" cy="1107996"/>
          </a:xfrm>
          <a:prstGeom prst="rect">
            <a:avLst/>
          </a:prstGeom>
          <a:noFill/>
        </p:spPr>
        <p:txBody>
          <a:bodyPr wrap="none" rtlCol="0">
            <a:spAutoFit/>
          </a:bodyPr>
          <a:lstStyle/>
          <a:p>
            <a:pPr algn="ctr"/>
            <a:r>
              <a:rPr kumimoji="1" lang="zh-CN" altLang="en-US" sz="6600" spc="600">
                <a:solidFill>
                  <a:schemeClr val="tx1">
                    <a:lumMod val="85000"/>
                    <a:lumOff val="15000"/>
                  </a:schemeClr>
                </a:solidFill>
                <a:latin typeface="思源黑体 CN Medium" panose="020B0600000000000000" pitchFamily="34" charset="-122"/>
                <a:ea typeface="思源黑体 CN Medium" panose="020B0600000000000000" pitchFamily="34" charset="-122"/>
              </a:rPr>
              <a:t>学习总结</a:t>
            </a:r>
            <a:endParaRPr kumimoji="1" lang="zh-CN" altLang="en-US" sz="6600" spc="6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sp>
        <p:nvSpPr>
          <p:cNvPr id="5" name="文本框 4">
            <a:extLst>
              <a:ext uri="{FF2B5EF4-FFF2-40B4-BE49-F238E27FC236}">
                <a16:creationId xmlns:a16="http://schemas.microsoft.com/office/drawing/2014/main" id="{16BAF173-5194-4298-9871-F95F10B14D3F}"/>
              </a:ext>
            </a:extLst>
          </p:cNvPr>
          <p:cNvSpPr txBox="1"/>
          <p:nvPr/>
        </p:nvSpPr>
        <p:spPr>
          <a:xfrm>
            <a:off x="4517485" y="5384094"/>
            <a:ext cx="3157019" cy="523220"/>
          </a:xfrm>
          <a:prstGeom prst="rect">
            <a:avLst/>
          </a:prstGeom>
          <a:noFill/>
        </p:spPr>
        <p:txBody>
          <a:bodyPr wrap="none" rtlCol="0">
            <a:spAutoFit/>
          </a:bodyPr>
          <a:lstStyle/>
          <a:p>
            <a:pPr algn="ctr"/>
            <a:r>
              <a:rPr lang="en-US" altLang="zh-CN" sz="2800">
                <a:solidFill>
                  <a:schemeClr val="tx1">
                    <a:lumMod val="85000"/>
                    <a:lumOff val="15000"/>
                  </a:schemeClr>
                </a:solidFill>
                <a:latin typeface="思源黑体 CN Medium" panose="020B0600000000000000" pitchFamily="34" charset="-122"/>
                <a:ea typeface="思源黑体 CN Medium" panose="020B0600000000000000" pitchFamily="34" charset="-122"/>
              </a:rPr>
              <a:t>Study Conclusion</a:t>
            </a:r>
            <a:endParaRPr lang="en" altLang="zh-CN" sz="28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grpSp>
        <p:nvGrpSpPr>
          <p:cNvPr id="6" name="组合 5">
            <a:extLst>
              <a:ext uri="{FF2B5EF4-FFF2-40B4-BE49-F238E27FC236}">
                <a16:creationId xmlns:a16="http://schemas.microsoft.com/office/drawing/2014/main" id="{8740D92C-D2D3-46E7-ACF8-8C2DCF39592A}"/>
              </a:ext>
            </a:extLst>
          </p:cNvPr>
          <p:cNvGrpSpPr/>
          <p:nvPr/>
        </p:nvGrpSpPr>
        <p:grpSpPr>
          <a:xfrm>
            <a:off x="5277853" y="2253232"/>
            <a:ext cx="1636295" cy="1394235"/>
            <a:chOff x="3375094" y="2895785"/>
            <a:chExt cx="777647" cy="662608"/>
          </a:xfrm>
        </p:grpSpPr>
        <p:sp>
          <p:nvSpPr>
            <p:cNvPr id="7" name="圆角矩形 12">
              <a:extLst>
                <a:ext uri="{FF2B5EF4-FFF2-40B4-BE49-F238E27FC236}">
                  <a16:creationId xmlns:a16="http://schemas.microsoft.com/office/drawing/2014/main" id="{4C076230-408A-4BFB-8805-D2B1DBDE1A11}"/>
                </a:ext>
              </a:extLst>
            </p:cNvPr>
            <p:cNvSpPr/>
            <p:nvPr/>
          </p:nvSpPr>
          <p:spPr>
            <a:xfrm rot="2700000">
              <a:off x="343261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5400" dirty="0">
                <a:latin typeface="思源黑体 CN Medium" panose="020B0600000000000000" pitchFamily="34" charset="-122"/>
                <a:ea typeface="思源黑体 CN Medium" panose="020B0600000000000000" pitchFamily="34" charset="-122"/>
              </a:endParaRPr>
            </a:p>
          </p:txBody>
        </p:sp>
        <p:sp>
          <p:nvSpPr>
            <p:cNvPr id="8" name="文本框 7">
              <a:extLst>
                <a:ext uri="{FF2B5EF4-FFF2-40B4-BE49-F238E27FC236}">
                  <a16:creationId xmlns:a16="http://schemas.microsoft.com/office/drawing/2014/main" id="{B7B14B67-670B-4EB0-B5C3-48A9B054B6CD}"/>
                </a:ext>
              </a:extLst>
            </p:cNvPr>
            <p:cNvSpPr txBox="1"/>
            <p:nvPr/>
          </p:nvSpPr>
          <p:spPr>
            <a:xfrm>
              <a:off x="3375094" y="2963802"/>
              <a:ext cx="777647" cy="526574"/>
            </a:xfrm>
            <a:prstGeom prst="rect">
              <a:avLst/>
            </a:prstGeom>
            <a:noFill/>
          </p:spPr>
          <p:txBody>
            <a:bodyPr wrap="square" rtlCol="0">
              <a:spAutoFit/>
            </a:bodyPr>
            <a:lstStyle/>
            <a:p>
              <a:pPr algn="ctr"/>
              <a:r>
                <a:rPr kumimoji="1" lang="en-US" altLang="zh-CN" sz="6600" dirty="0">
                  <a:solidFill>
                    <a:schemeClr val="bg1"/>
                  </a:solidFill>
                  <a:latin typeface="思源黑体 CN Medium" panose="020B0600000000000000" pitchFamily="34" charset="-122"/>
                  <a:ea typeface="思源黑体 CN Medium" panose="020B0600000000000000" pitchFamily="34" charset="-122"/>
                </a:rPr>
                <a:t>01</a:t>
              </a:r>
              <a:endParaRPr kumimoji="1" lang="zh-CN" altLang="en-US" sz="6600" dirty="0">
                <a:solidFill>
                  <a:schemeClr val="bg1"/>
                </a:solidFill>
                <a:latin typeface="思源黑体 CN Medium" panose="020B0600000000000000" pitchFamily="34" charset="-122"/>
                <a:ea typeface="思源黑体 CN Medium" panose="020B0600000000000000" pitchFamily="34" charset="-122"/>
              </a:endParaRPr>
            </a:p>
          </p:txBody>
        </p:sp>
      </p:grpSp>
    </p:spTree>
    <p:extLst>
      <p:ext uri="{BB962C8B-B14F-4D97-AF65-F5344CB8AC3E}">
        <p14:creationId xmlns:p14="http://schemas.microsoft.com/office/powerpoint/2010/main" val="116130959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Freeform 9">
            <a:extLst>
              <a:ext uri="{FF2B5EF4-FFF2-40B4-BE49-F238E27FC236}">
                <a16:creationId xmlns:a16="http://schemas.microsoft.com/office/drawing/2014/main" id="{0253E48D-DB87-462E-8F42-B456535EDC7E}"/>
              </a:ext>
            </a:extLst>
          </p:cNvPr>
          <p:cNvSpPr>
            <a:spLocks/>
          </p:cNvSpPr>
          <p:nvPr/>
        </p:nvSpPr>
        <p:spPr bwMode="auto">
          <a:xfrm>
            <a:off x="7292582" y="4449900"/>
            <a:ext cx="1900586" cy="976361"/>
          </a:xfrm>
          <a:custGeom>
            <a:avLst/>
            <a:gdLst>
              <a:gd name="T0" fmla="*/ 129 w 209"/>
              <a:gd name="T1" fmla="*/ 3 h 106"/>
              <a:gd name="T2" fmla="*/ 105 w 209"/>
              <a:gd name="T3" fmla="*/ 0 h 106"/>
              <a:gd name="T4" fmla="*/ 0 w 209"/>
              <a:gd name="T5" fmla="*/ 105 h 106"/>
              <a:gd name="T6" fmla="*/ 1 w 209"/>
              <a:gd name="T7" fmla="*/ 106 h 106"/>
              <a:gd name="T8" fmla="*/ 88 w 209"/>
              <a:gd name="T9" fmla="*/ 106 h 106"/>
              <a:gd name="T10" fmla="*/ 209 w 209"/>
              <a:gd name="T11" fmla="*/ 106 h 106"/>
              <a:gd name="T12" fmla="*/ 209 w 209"/>
              <a:gd name="T13" fmla="*/ 105 h 106"/>
              <a:gd name="T14" fmla="*/ 129 w 209"/>
              <a:gd name="T15" fmla="*/ 3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06">
                <a:moveTo>
                  <a:pt x="129" y="3"/>
                </a:moveTo>
                <a:cubicBezTo>
                  <a:pt x="121" y="1"/>
                  <a:pt x="113" y="0"/>
                  <a:pt x="105" y="0"/>
                </a:cubicBezTo>
                <a:cubicBezTo>
                  <a:pt x="47" y="0"/>
                  <a:pt x="0" y="47"/>
                  <a:pt x="0" y="105"/>
                </a:cubicBezTo>
                <a:cubicBezTo>
                  <a:pt x="0" y="105"/>
                  <a:pt x="1" y="105"/>
                  <a:pt x="1" y="106"/>
                </a:cubicBezTo>
                <a:cubicBezTo>
                  <a:pt x="88" y="106"/>
                  <a:pt x="88" y="106"/>
                  <a:pt x="88" y="106"/>
                </a:cubicBezTo>
                <a:cubicBezTo>
                  <a:pt x="209" y="106"/>
                  <a:pt x="209" y="106"/>
                  <a:pt x="209" y="106"/>
                </a:cubicBezTo>
                <a:cubicBezTo>
                  <a:pt x="209" y="105"/>
                  <a:pt x="209" y="105"/>
                  <a:pt x="209" y="105"/>
                </a:cubicBezTo>
                <a:cubicBezTo>
                  <a:pt x="209" y="55"/>
                  <a:pt x="175" y="14"/>
                  <a:pt x="129" y="3"/>
                </a:cubicBezTo>
                <a:close/>
              </a:path>
            </a:pathLst>
          </a:custGeom>
          <a:solidFill>
            <a:srgbClr val="D1ABB9"/>
          </a:solidFill>
          <a:ln>
            <a:noFill/>
          </a:ln>
          <a:effectLst>
            <a:outerShdw blurRad="254000" dist="50800" dir="5400000" algn="ctr" rotWithShape="0">
              <a:srgbClr val="000000">
                <a:alpha val="23000"/>
              </a:srgbClr>
            </a:outerShdw>
          </a:effectLst>
        </p:spPr>
        <p:txBody>
          <a:bodyPr vert="horz" wrap="square" lIns="91440" tIns="45720" rIns="91440" bIns="45720" numCol="1" anchor="t" anchorCtr="0" compatLnSpc="1">
            <a:prstTxWarp prst="textNoShape">
              <a:avLst/>
            </a:prstTxWarp>
          </a:body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3" name="Freeform 9">
            <a:extLst>
              <a:ext uri="{FF2B5EF4-FFF2-40B4-BE49-F238E27FC236}">
                <a16:creationId xmlns:a16="http://schemas.microsoft.com/office/drawing/2014/main" id="{BF2B9467-E419-C345-93D6-C522AEF3DEAB}"/>
              </a:ext>
            </a:extLst>
          </p:cNvPr>
          <p:cNvSpPr>
            <a:spLocks/>
          </p:cNvSpPr>
          <p:nvPr/>
        </p:nvSpPr>
        <p:spPr bwMode="auto">
          <a:xfrm>
            <a:off x="2681413" y="4449900"/>
            <a:ext cx="1900586" cy="976361"/>
          </a:xfrm>
          <a:custGeom>
            <a:avLst/>
            <a:gdLst>
              <a:gd name="T0" fmla="*/ 129 w 209"/>
              <a:gd name="T1" fmla="*/ 3 h 106"/>
              <a:gd name="T2" fmla="*/ 105 w 209"/>
              <a:gd name="T3" fmla="*/ 0 h 106"/>
              <a:gd name="T4" fmla="*/ 0 w 209"/>
              <a:gd name="T5" fmla="*/ 105 h 106"/>
              <a:gd name="T6" fmla="*/ 1 w 209"/>
              <a:gd name="T7" fmla="*/ 106 h 106"/>
              <a:gd name="T8" fmla="*/ 88 w 209"/>
              <a:gd name="T9" fmla="*/ 106 h 106"/>
              <a:gd name="T10" fmla="*/ 209 w 209"/>
              <a:gd name="T11" fmla="*/ 106 h 106"/>
              <a:gd name="T12" fmla="*/ 209 w 209"/>
              <a:gd name="T13" fmla="*/ 105 h 106"/>
              <a:gd name="T14" fmla="*/ 129 w 209"/>
              <a:gd name="T15" fmla="*/ 3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06">
                <a:moveTo>
                  <a:pt x="129" y="3"/>
                </a:moveTo>
                <a:cubicBezTo>
                  <a:pt x="121" y="1"/>
                  <a:pt x="113" y="0"/>
                  <a:pt x="105" y="0"/>
                </a:cubicBezTo>
                <a:cubicBezTo>
                  <a:pt x="47" y="0"/>
                  <a:pt x="0" y="47"/>
                  <a:pt x="0" y="105"/>
                </a:cubicBezTo>
                <a:cubicBezTo>
                  <a:pt x="0" y="105"/>
                  <a:pt x="1" y="105"/>
                  <a:pt x="1" y="106"/>
                </a:cubicBezTo>
                <a:cubicBezTo>
                  <a:pt x="88" y="106"/>
                  <a:pt x="88" y="106"/>
                  <a:pt x="88" y="106"/>
                </a:cubicBezTo>
                <a:cubicBezTo>
                  <a:pt x="209" y="106"/>
                  <a:pt x="209" y="106"/>
                  <a:pt x="209" y="106"/>
                </a:cubicBezTo>
                <a:cubicBezTo>
                  <a:pt x="209" y="105"/>
                  <a:pt x="209" y="105"/>
                  <a:pt x="209" y="105"/>
                </a:cubicBezTo>
                <a:cubicBezTo>
                  <a:pt x="209" y="55"/>
                  <a:pt x="175" y="14"/>
                  <a:pt x="129" y="3"/>
                </a:cubicBezTo>
                <a:close/>
              </a:path>
            </a:pathLst>
          </a:custGeom>
          <a:solidFill>
            <a:schemeClr val="accent1"/>
          </a:solidFill>
          <a:ln>
            <a:noFill/>
          </a:ln>
          <a:effectLst>
            <a:outerShdw blurRad="254000" dist="50800" dir="5400000" algn="ctr" rotWithShape="0">
              <a:srgbClr val="000000">
                <a:alpha val="23000"/>
              </a:srgbClr>
            </a:outerShdw>
          </a:effectLst>
        </p:spPr>
        <p:txBody>
          <a:bodyPr vert="horz" wrap="square" lIns="91440" tIns="45720" rIns="91440" bIns="45720" numCol="1" anchor="t" anchorCtr="0" compatLnSpc="1">
            <a:prstTxWarp prst="textNoShape">
              <a:avLst/>
            </a:prstTxWarp>
          </a:body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4" name="Freeform 8">
            <a:extLst>
              <a:ext uri="{FF2B5EF4-FFF2-40B4-BE49-F238E27FC236}">
                <a16:creationId xmlns:a16="http://schemas.microsoft.com/office/drawing/2014/main" id="{7E9B246C-FB9B-EA40-BF6C-2595A9A3DB69}"/>
              </a:ext>
            </a:extLst>
          </p:cNvPr>
          <p:cNvSpPr>
            <a:spLocks/>
          </p:cNvSpPr>
          <p:nvPr/>
        </p:nvSpPr>
        <p:spPr bwMode="auto">
          <a:xfrm>
            <a:off x="3364562" y="4082579"/>
            <a:ext cx="2635226" cy="1343682"/>
          </a:xfrm>
          <a:custGeom>
            <a:avLst/>
            <a:gdLst>
              <a:gd name="T0" fmla="*/ 253 w 290"/>
              <a:gd name="T1" fmla="*/ 48 h 146"/>
              <a:gd name="T2" fmla="*/ 145 w 290"/>
              <a:gd name="T3" fmla="*/ 0 h 146"/>
              <a:gd name="T4" fmla="*/ 41 w 290"/>
              <a:gd name="T5" fmla="*/ 43 h 146"/>
              <a:gd name="T6" fmla="*/ 0 w 290"/>
              <a:gd name="T7" fmla="*/ 145 h 146"/>
              <a:gd name="T8" fmla="*/ 0 w 290"/>
              <a:gd name="T9" fmla="*/ 146 h 146"/>
              <a:gd name="T10" fmla="*/ 121 w 290"/>
              <a:gd name="T11" fmla="*/ 146 h 146"/>
              <a:gd name="T12" fmla="*/ 194 w 290"/>
              <a:gd name="T13" fmla="*/ 146 h 146"/>
              <a:gd name="T14" fmla="*/ 290 w 290"/>
              <a:gd name="T15" fmla="*/ 146 h 146"/>
              <a:gd name="T16" fmla="*/ 290 w 290"/>
              <a:gd name="T17" fmla="*/ 145 h 146"/>
              <a:gd name="T18" fmla="*/ 253 w 290"/>
              <a:gd name="T19" fmla="*/ 4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0" h="146">
                <a:moveTo>
                  <a:pt x="253" y="48"/>
                </a:moveTo>
                <a:cubicBezTo>
                  <a:pt x="227" y="18"/>
                  <a:pt x="188" y="0"/>
                  <a:pt x="145" y="0"/>
                </a:cubicBezTo>
                <a:cubicBezTo>
                  <a:pt x="104" y="0"/>
                  <a:pt x="67" y="16"/>
                  <a:pt x="41" y="43"/>
                </a:cubicBezTo>
                <a:cubicBezTo>
                  <a:pt x="15" y="69"/>
                  <a:pt x="0" y="105"/>
                  <a:pt x="0" y="145"/>
                </a:cubicBezTo>
                <a:cubicBezTo>
                  <a:pt x="0" y="145"/>
                  <a:pt x="0" y="145"/>
                  <a:pt x="0" y="146"/>
                </a:cubicBezTo>
                <a:cubicBezTo>
                  <a:pt x="121" y="146"/>
                  <a:pt x="121" y="146"/>
                  <a:pt x="121" y="146"/>
                </a:cubicBezTo>
                <a:cubicBezTo>
                  <a:pt x="194" y="146"/>
                  <a:pt x="194" y="146"/>
                  <a:pt x="194" y="146"/>
                </a:cubicBezTo>
                <a:cubicBezTo>
                  <a:pt x="290" y="146"/>
                  <a:pt x="290" y="146"/>
                  <a:pt x="290" y="146"/>
                </a:cubicBezTo>
                <a:cubicBezTo>
                  <a:pt x="290" y="145"/>
                  <a:pt x="290" y="145"/>
                  <a:pt x="290" y="145"/>
                </a:cubicBezTo>
                <a:cubicBezTo>
                  <a:pt x="290" y="108"/>
                  <a:pt x="276" y="74"/>
                  <a:pt x="253" y="48"/>
                </a:cubicBezTo>
                <a:close/>
              </a:path>
            </a:pathLst>
          </a:custGeom>
          <a:solidFill>
            <a:schemeClr val="accent2"/>
          </a:solidFill>
          <a:ln>
            <a:noFill/>
          </a:ln>
          <a:effectLst>
            <a:outerShdw blurRad="254000" dist="50800" dir="5400000" algn="ctr" rotWithShape="0">
              <a:srgbClr val="000000">
                <a:alpha val="23000"/>
              </a:srgbClr>
            </a:outerShdw>
          </a:effectLst>
        </p:spPr>
        <p:txBody>
          <a:bodyPr vert="horz" wrap="square" lIns="91440" tIns="45720" rIns="91440" bIns="45720" numCol="1" anchor="t" anchorCtr="0" compatLnSpc="1">
            <a:prstTxWarp prst="textNoShape">
              <a:avLst/>
            </a:prstTxWarp>
          </a:body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5" name="Freeform 6">
            <a:extLst>
              <a:ext uri="{FF2B5EF4-FFF2-40B4-BE49-F238E27FC236}">
                <a16:creationId xmlns:a16="http://schemas.microsoft.com/office/drawing/2014/main" id="{FF9A07CD-2DAA-7F44-B712-161029D5E357}"/>
              </a:ext>
            </a:extLst>
          </p:cNvPr>
          <p:cNvSpPr>
            <a:spLocks/>
          </p:cNvSpPr>
          <p:nvPr/>
        </p:nvSpPr>
        <p:spPr bwMode="auto">
          <a:xfrm>
            <a:off x="5772650" y="3990157"/>
            <a:ext cx="2801113" cy="1436103"/>
          </a:xfrm>
          <a:custGeom>
            <a:avLst/>
            <a:gdLst>
              <a:gd name="T0" fmla="*/ 155 w 308"/>
              <a:gd name="T1" fmla="*/ 0 h 156"/>
              <a:gd name="T2" fmla="*/ 59 w 308"/>
              <a:gd name="T3" fmla="*/ 33 h 156"/>
              <a:gd name="T4" fmla="*/ 0 w 308"/>
              <a:gd name="T5" fmla="*/ 155 h 156"/>
              <a:gd name="T6" fmla="*/ 0 w 308"/>
              <a:gd name="T7" fmla="*/ 156 h 156"/>
              <a:gd name="T8" fmla="*/ 148 w 308"/>
              <a:gd name="T9" fmla="*/ 156 h 156"/>
              <a:gd name="T10" fmla="*/ 308 w 308"/>
              <a:gd name="T11" fmla="*/ 156 h 156"/>
              <a:gd name="T12" fmla="*/ 308 w 308"/>
              <a:gd name="T13" fmla="*/ 131 h 156"/>
              <a:gd name="T14" fmla="*/ 155 w 308"/>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8" h="156">
                <a:moveTo>
                  <a:pt x="155" y="0"/>
                </a:moveTo>
                <a:cubicBezTo>
                  <a:pt x="119" y="0"/>
                  <a:pt x="85" y="13"/>
                  <a:pt x="59" y="33"/>
                </a:cubicBezTo>
                <a:cubicBezTo>
                  <a:pt x="23" y="62"/>
                  <a:pt x="0" y="106"/>
                  <a:pt x="0" y="155"/>
                </a:cubicBezTo>
                <a:cubicBezTo>
                  <a:pt x="0" y="155"/>
                  <a:pt x="0" y="155"/>
                  <a:pt x="0" y="156"/>
                </a:cubicBezTo>
                <a:cubicBezTo>
                  <a:pt x="148" y="156"/>
                  <a:pt x="148" y="156"/>
                  <a:pt x="148" y="156"/>
                </a:cubicBezTo>
                <a:cubicBezTo>
                  <a:pt x="308" y="156"/>
                  <a:pt x="308" y="156"/>
                  <a:pt x="308" y="156"/>
                </a:cubicBezTo>
                <a:cubicBezTo>
                  <a:pt x="308" y="131"/>
                  <a:pt x="308" y="131"/>
                  <a:pt x="308" y="131"/>
                </a:cubicBezTo>
                <a:cubicBezTo>
                  <a:pt x="297" y="57"/>
                  <a:pt x="232" y="0"/>
                  <a:pt x="155" y="0"/>
                </a:cubicBezTo>
                <a:close/>
              </a:path>
            </a:pathLst>
          </a:custGeom>
          <a:solidFill>
            <a:schemeClr val="accent1"/>
          </a:solidFill>
          <a:ln>
            <a:noFill/>
          </a:ln>
          <a:effectLst>
            <a:outerShdw blurRad="254000" dist="50800" dir="5400000" algn="ctr" rotWithShape="0">
              <a:srgbClr val="000000">
                <a:alpha val="23000"/>
              </a:srgbClr>
            </a:outerShdw>
          </a:effectLst>
        </p:spPr>
        <p:txBody>
          <a:bodyPr vert="horz" wrap="square" lIns="91440" tIns="45720" rIns="91440" bIns="45720" numCol="1" anchor="t" anchorCtr="0" compatLnSpc="1">
            <a:prstTxWarp prst="textNoShape">
              <a:avLst/>
            </a:prstTxWarp>
          </a:body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38" name="Freeform 5">
            <a:extLst>
              <a:ext uri="{FF2B5EF4-FFF2-40B4-BE49-F238E27FC236}">
                <a16:creationId xmlns:a16="http://schemas.microsoft.com/office/drawing/2014/main" id="{7D89FB39-F038-FD4C-8F5A-675AA0C17130}"/>
              </a:ext>
            </a:extLst>
          </p:cNvPr>
          <p:cNvSpPr>
            <a:spLocks/>
          </p:cNvSpPr>
          <p:nvPr/>
        </p:nvSpPr>
        <p:spPr bwMode="auto">
          <a:xfrm>
            <a:off x="4902632" y="4423833"/>
            <a:ext cx="1955092" cy="1002429"/>
          </a:xfrm>
          <a:custGeom>
            <a:avLst/>
            <a:gdLst>
              <a:gd name="T0" fmla="*/ 165 w 215"/>
              <a:gd name="T1" fmla="*/ 17 h 109"/>
              <a:gd name="T2" fmla="*/ 108 w 215"/>
              <a:gd name="T3" fmla="*/ 0 h 109"/>
              <a:gd name="T4" fmla="*/ 60 w 215"/>
              <a:gd name="T5" fmla="*/ 11 h 109"/>
              <a:gd name="T6" fmla="*/ 0 w 215"/>
              <a:gd name="T7" fmla="*/ 108 h 109"/>
              <a:gd name="T8" fmla="*/ 1 w 215"/>
              <a:gd name="T9" fmla="*/ 109 h 109"/>
              <a:gd name="T10" fmla="*/ 97 w 215"/>
              <a:gd name="T11" fmla="*/ 109 h 109"/>
              <a:gd name="T12" fmla="*/ 126 w 215"/>
              <a:gd name="T13" fmla="*/ 109 h 109"/>
              <a:gd name="T14" fmla="*/ 215 w 215"/>
              <a:gd name="T15" fmla="*/ 109 h 109"/>
              <a:gd name="T16" fmla="*/ 215 w 215"/>
              <a:gd name="T17" fmla="*/ 108 h 109"/>
              <a:gd name="T18" fmla="*/ 165 w 215"/>
              <a:gd name="T19" fmla="*/ 1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109">
                <a:moveTo>
                  <a:pt x="165" y="17"/>
                </a:moveTo>
                <a:cubicBezTo>
                  <a:pt x="148" y="6"/>
                  <a:pt x="129" y="0"/>
                  <a:pt x="108" y="0"/>
                </a:cubicBezTo>
                <a:cubicBezTo>
                  <a:pt x="91" y="0"/>
                  <a:pt x="75" y="4"/>
                  <a:pt x="60" y="11"/>
                </a:cubicBezTo>
                <a:cubicBezTo>
                  <a:pt x="25" y="29"/>
                  <a:pt x="0" y="65"/>
                  <a:pt x="0" y="108"/>
                </a:cubicBezTo>
                <a:cubicBezTo>
                  <a:pt x="0" y="108"/>
                  <a:pt x="1" y="108"/>
                  <a:pt x="1" y="109"/>
                </a:cubicBezTo>
                <a:cubicBezTo>
                  <a:pt x="97" y="109"/>
                  <a:pt x="97" y="109"/>
                  <a:pt x="97" y="109"/>
                </a:cubicBezTo>
                <a:cubicBezTo>
                  <a:pt x="126" y="109"/>
                  <a:pt x="126" y="109"/>
                  <a:pt x="126" y="109"/>
                </a:cubicBezTo>
                <a:cubicBezTo>
                  <a:pt x="215" y="109"/>
                  <a:pt x="215" y="109"/>
                  <a:pt x="215" y="109"/>
                </a:cubicBezTo>
                <a:cubicBezTo>
                  <a:pt x="215" y="108"/>
                  <a:pt x="215" y="108"/>
                  <a:pt x="215" y="108"/>
                </a:cubicBezTo>
                <a:cubicBezTo>
                  <a:pt x="215" y="69"/>
                  <a:pt x="195" y="36"/>
                  <a:pt x="165" y="17"/>
                </a:cubicBezTo>
                <a:close/>
              </a:path>
            </a:pathLst>
          </a:custGeom>
          <a:solidFill>
            <a:schemeClr val="accent3">
              <a:lumMod val="100000"/>
            </a:schemeClr>
          </a:solidFill>
          <a:ln>
            <a:noFill/>
          </a:ln>
          <a:effectLst>
            <a:outerShdw blurRad="254000" dist="50800" dir="5400000" algn="ctr" rotWithShape="0">
              <a:srgbClr val="000000">
                <a:alpha val="23000"/>
              </a:srgbClr>
            </a:outerShdw>
          </a:effectLst>
        </p:spPr>
        <p:txBody>
          <a:bodyPr vert="horz" wrap="square" lIns="91440" tIns="45720" rIns="91440" bIns="45720" numCol="1" anchor="t" anchorCtr="0" compatLnSpc="1">
            <a:prstTxWarp prst="textNoShape">
              <a:avLst/>
            </a:prstTxWarp>
          </a:bodyPr>
          <a:lstStyle/>
          <a:p>
            <a:endParaRPr 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6" name="TextBox 19">
            <a:extLst>
              <a:ext uri="{FF2B5EF4-FFF2-40B4-BE49-F238E27FC236}">
                <a16:creationId xmlns:a16="http://schemas.microsoft.com/office/drawing/2014/main" id="{96FD3FFA-06A9-1444-A949-00C8C40F9C5A}"/>
              </a:ext>
            </a:extLst>
          </p:cNvPr>
          <p:cNvSpPr txBox="1"/>
          <p:nvPr/>
        </p:nvSpPr>
        <p:spPr>
          <a:xfrm>
            <a:off x="1035899" y="3210684"/>
            <a:ext cx="1768471" cy="369332"/>
          </a:xfrm>
          <a:prstGeom prst="rect">
            <a:avLst/>
          </a:prstGeom>
          <a:noFill/>
        </p:spPr>
        <p:txBody>
          <a:bodyPr wrap="square" rtlCol="0">
            <a:spAutoFit/>
          </a:bodyPr>
          <a:lstStyle/>
          <a:p>
            <a:pPr algn="ctr"/>
            <a:r>
              <a:rPr lang="zh-CN" altLang="en-US"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基础知识学习</a:t>
            </a:r>
            <a:endParaRPr lang="en-US" b="1"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8" name="TextBox 21">
            <a:extLst>
              <a:ext uri="{FF2B5EF4-FFF2-40B4-BE49-F238E27FC236}">
                <a16:creationId xmlns:a16="http://schemas.microsoft.com/office/drawing/2014/main" id="{489B44C0-7F48-8840-BF78-6A0AAEA81072}"/>
              </a:ext>
            </a:extLst>
          </p:cNvPr>
          <p:cNvSpPr txBox="1"/>
          <p:nvPr/>
        </p:nvSpPr>
        <p:spPr>
          <a:xfrm>
            <a:off x="7235021" y="2302072"/>
            <a:ext cx="1948091" cy="369332"/>
          </a:xfrm>
          <a:prstGeom prst="rect">
            <a:avLst/>
          </a:prstGeom>
          <a:noFill/>
        </p:spPr>
        <p:txBody>
          <a:bodyPr wrap="square" rtlCol="0">
            <a:spAutoFit/>
          </a:bodyPr>
          <a:lstStyle/>
          <a:p>
            <a:pPr algn="ctr"/>
            <a:r>
              <a:rPr lang="en-US" altLang="zh-CN"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TVM</a:t>
            </a:r>
            <a:endParaRPr lang="en-US" b="1"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0" name="TextBox 23">
            <a:extLst>
              <a:ext uri="{FF2B5EF4-FFF2-40B4-BE49-F238E27FC236}">
                <a16:creationId xmlns:a16="http://schemas.microsoft.com/office/drawing/2014/main" id="{23F0C419-C993-9141-8F6C-F102491C6B0A}"/>
              </a:ext>
            </a:extLst>
          </p:cNvPr>
          <p:cNvSpPr txBox="1"/>
          <p:nvPr/>
        </p:nvSpPr>
        <p:spPr>
          <a:xfrm>
            <a:off x="4770958" y="1886454"/>
            <a:ext cx="2513985" cy="369332"/>
          </a:xfrm>
          <a:prstGeom prst="rect">
            <a:avLst/>
          </a:prstGeom>
          <a:noFill/>
        </p:spPr>
        <p:txBody>
          <a:bodyPr wrap="square" rtlCol="0">
            <a:spAutoFit/>
          </a:bodyPr>
          <a:lstStyle/>
          <a:p>
            <a:pPr algn="ctr"/>
            <a:r>
              <a:rPr lang="zh-CN" altLang="en-US"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框架的优化与加速</a:t>
            </a:r>
            <a:endParaRPr lang="en-US" b="1"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3" name="Freeform 5">
            <a:extLst>
              <a:ext uri="{FF2B5EF4-FFF2-40B4-BE49-F238E27FC236}">
                <a16:creationId xmlns:a16="http://schemas.microsoft.com/office/drawing/2014/main" id="{9EA0374C-0556-9042-8C4F-70D4CA5A1EB1}"/>
              </a:ext>
            </a:extLst>
          </p:cNvPr>
          <p:cNvSpPr>
            <a:spLocks noEditPoints="1"/>
          </p:cNvSpPr>
          <p:nvPr/>
        </p:nvSpPr>
        <p:spPr bwMode="auto">
          <a:xfrm>
            <a:off x="5769604" y="1534470"/>
            <a:ext cx="522288" cy="236538"/>
          </a:xfrm>
          <a:custGeom>
            <a:avLst/>
            <a:gdLst>
              <a:gd name="T0" fmla="*/ 372 w 571"/>
              <a:gd name="T1" fmla="*/ 259 h 259"/>
              <a:gd name="T2" fmla="*/ 561 w 571"/>
              <a:gd name="T3" fmla="*/ 259 h 259"/>
              <a:gd name="T4" fmla="*/ 570 w 571"/>
              <a:gd name="T5" fmla="*/ 254 h 259"/>
              <a:gd name="T6" fmla="*/ 569 w 571"/>
              <a:gd name="T7" fmla="*/ 244 h 259"/>
              <a:gd name="T8" fmla="*/ 417 w 571"/>
              <a:gd name="T9" fmla="*/ 49 h 259"/>
              <a:gd name="T10" fmla="*/ 409 w 571"/>
              <a:gd name="T11" fmla="*/ 45 h 259"/>
              <a:gd name="T12" fmla="*/ 402 w 571"/>
              <a:gd name="T13" fmla="*/ 49 h 259"/>
              <a:gd name="T14" fmla="*/ 373 w 571"/>
              <a:gd name="T15" fmla="*/ 86 h 259"/>
              <a:gd name="T16" fmla="*/ 309 w 571"/>
              <a:gd name="T17" fmla="*/ 47 h 259"/>
              <a:gd name="T18" fmla="*/ 253 w 571"/>
              <a:gd name="T19" fmla="*/ 75 h 259"/>
              <a:gd name="T20" fmla="*/ 199 w 571"/>
              <a:gd name="T21" fmla="*/ 4 h 259"/>
              <a:gd name="T22" fmla="*/ 191 w 571"/>
              <a:gd name="T23" fmla="*/ 0 h 259"/>
              <a:gd name="T24" fmla="*/ 184 w 571"/>
              <a:gd name="T25" fmla="*/ 4 h 259"/>
              <a:gd name="T26" fmla="*/ 3 w 571"/>
              <a:gd name="T27" fmla="*/ 244 h 259"/>
              <a:gd name="T28" fmla="*/ 2 w 571"/>
              <a:gd name="T29" fmla="*/ 254 h 259"/>
              <a:gd name="T30" fmla="*/ 11 w 571"/>
              <a:gd name="T31" fmla="*/ 259 h 259"/>
              <a:gd name="T32" fmla="*/ 258 w 571"/>
              <a:gd name="T33" fmla="*/ 259 h 259"/>
              <a:gd name="T34" fmla="*/ 372 w 571"/>
              <a:gd name="T35" fmla="*/ 259 h 259"/>
              <a:gd name="T36" fmla="*/ 191 w 571"/>
              <a:gd name="T37" fmla="*/ 26 h 259"/>
              <a:gd name="T38" fmla="*/ 353 w 571"/>
              <a:gd name="T39" fmla="*/ 240 h 259"/>
              <a:gd name="T40" fmla="*/ 277 w 571"/>
              <a:gd name="T41" fmla="*/ 240 h 259"/>
              <a:gd name="T42" fmla="*/ 30 w 571"/>
              <a:gd name="T43" fmla="*/ 240 h 259"/>
              <a:gd name="T44" fmla="*/ 191 w 571"/>
              <a:gd name="T45" fmla="*/ 26 h 259"/>
              <a:gd name="T46" fmla="*/ 359 w 571"/>
              <a:gd name="T47" fmla="*/ 103 h 259"/>
              <a:gd name="T48" fmla="*/ 316 w 571"/>
              <a:gd name="T49" fmla="*/ 159 h 259"/>
              <a:gd name="T50" fmla="*/ 265 w 571"/>
              <a:gd name="T51" fmla="*/ 91 h 259"/>
              <a:gd name="T52" fmla="*/ 309 w 571"/>
              <a:gd name="T53" fmla="*/ 66 h 259"/>
              <a:gd name="T54" fmla="*/ 359 w 571"/>
              <a:gd name="T55" fmla="*/ 103 h 259"/>
              <a:gd name="T56" fmla="*/ 377 w 571"/>
              <a:gd name="T57" fmla="*/ 240 h 259"/>
              <a:gd name="T58" fmla="*/ 328 w 571"/>
              <a:gd name="T59" fmla="*/ 175 h 259"/>
              <a:gd name="T60" fmla="*/ 409 w 571"/>
              <a:gd name="T61" fmla="*/ 70 h 259"/>
              <a:gd name="T62" fmla="*/ 541 w 571"/>
              <a:gd name="T63" fmla="*/ 240 h 259"/>
              <a:gd name="T64" fmla="*/ 377 w 571"/>
              <a:gd name="T65" fmla="*/ 24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1" h="259">
                <a:moveTo>
                  <a:pt x="372" y="259"/>
                </a:moveTo>
                <a:cubicBezTo>
                  <a:pt x="561" y="259"/>
                  <a:pt x="561" y="259"/>
                  <a:pt x="561" y="259"/>
                </a:cubicBezTo>
                <a:cubicBezTo>
                  <a:pt x="565" y="259"/>
                  <a:pt x="568" y="257"/>
                  <a:pt x="570" y="254"/>
                </a:cubicBezTo>
                <a:cubicBezTo>
                  <a:pt x="571" y="250"/>
                  <a:pt x="571" y="246"/>
                  <a:pt x="569" y="244"/>
                </a:cubicBezTo>
                <a:cubicBezTo>
                  <a:pt x="417" y="49"/>
                  <a:pt x="417" y="49"/>
                  <a:pt x="417" y="49"/>
                </a:cubicBezTo>
                <a:cubicBezTo>
                  <a:pt x="415" y="47"/>
                  <a:pt x="412" y="45"/>
                  <a:pt x="409" y="45"/>
                </a:cubicBezTo>
                <a:cubicBezTo>
                  <a:pt x="406" y="45"/>
                  <a:pt x="403" y="47"/>
                  <a:pt x="402" y="49"/>
                </a:cubicBezTo>
                <a:cubicBezTo>
                  <a:pt x="373" y="86"/>
                  <a:pt x="373" y="86"/>
                  <a:pt x="373" y="86"/>
                </a:cubicBezTo>
                <a:cubicBezTo>
                  <a:pt x="361" y="63"/>
                  <a:pt x="337" y="47"/>
                  <a:pt x="309" y="47"/>
                </a:cubicBezTo>
                <a:cubicBezTo>
                  <a:pt x="286" y="47"/>
                  <a:pt x="266" y="58"/>
                  <a:pt x="253" y="75"/>
                </a:cubicBezTo>
                <a:cubicBezTo>
                  <a:pt x="199" y="4"/>
                  <a:pt x="199" y="4"/>
                  <a:pt x="199" y="4"/>
                </a:cubicBezTo>
                <a:cubicBezTo>
                  <a:pt x="197" y="2"/>
                  <a:pt x="194" y="0"/>
                  <a:pt x="191" y="0"/>
                </a:cubicBezTo>
                <a:cubicBezTo>
                  <a:pt x="188" y="0"/>
                  <a:pt x="186" y="2"/>
                  <a:pt x="184" y="4"/>
                </a:cubicBezTo>
                <a:cubicBezTo>
                  <a:pt x="3" y="244"/>
                  <a:pt x="3" y="244"/>
                  <a:pt x="3" y="244"/>
                </a:cubicBezTo>
                <a:cubicBezTo>
                  <a:pt x="1" y="247"/>
                  <a:pt x="0" y="250"/>
                  <a:pt x="2" y="254"/>
                </a:cubicBezTo>
                <a:cubicBezTo>
                  <a:pt x="4" y="257"/>
                  <a:pt x="7" y="259"/>
                  <a:pt x="11" y="259"/>
                </a:cubicBezTo>
                <a:cubicBezTo>
                  <a:pt x="258" y="259"/>
                  <a:pt x="258" y="259"/>
                  <a:pt x="258" y="259"/>
                </a:cubicBezTo>
                <a:lnTo>
                  <a:pt x="372" y="259"/>
                </a:lnTo>
                <a:close/>
                <a:moveTo>
                  <a:pt x="191" y="26"/>
                </a:moveTo>
                <a:cubicBezTo>
                  <a:pt x="353" y="240"/>
                  <a:pt x="353" y="240"/>
                  <a:pt x="353" y="240"/>
                </a:cubicBezTo>
                <a:cubicBezTo>
                  <a:pt x="277" y="240"/>
                  <a:pt x="277" y="240"/>
                  <a:pt x="277" y="240"/>
                </a:cubicBezTo>
                <a:cubicBezTo>
                  <a:pt x="30" y="240"/>
                  <a:pt x="30" y="240"/>
                  <a:pt x="30" y="240"/>
                </a:cubicBezTo>
                <a:lnTo>
                  <a:pt x="191" y="26"/>
                </a:lnTo>
                <a:close/>
                <a:moveTo>
                  <a:pt x="359" y="103"/>
                </a:moveTo>
                <a:cubicBezTo>
                  <a:pt x="316" y="159"/>
                  <a:pt x="316" y="159"/>
                  <a:pt x="316" y="159"/>
                </a:cubicBezTo>
                <a:cubicBezTo>
                  <a:pt x="265" y="91"/>
                  <a:pt x="265" y="91"/>
                  <a:pt x="265" y="91"/>
                </a:cubicBezTo>
                <a:cubicBezTo>
                  <a:pt x="274" y="76"/>
                  <a:pt x="291" y="66"/>
                  <a:pt x="309" y="66"/>
                </a:cubicBezTo>
                <a:cubicBezTo>
                  <a:pt x="333" y="66"/>
                  <a:pt x="353" y="82"/>
                  <a:pt x="359" y="103"/>
                </a:cubicBezTo>
                <a:close/>
                <a:moveTo>
                  <a:pt x="377" y="240"/>
                </a:moveTo>
                <a:cubicBezTo>
                  <a:pt x="328" y="175"/>
                  <a:pt x="328" y="175"/>
                  <a:pt x="328" y="175"/>
                </a:cubicBezTo>
                <a:cubicBezTo>
                  <a:pt x="409" y="70"/>
                  <a:pt x="409" y="70"/>
                  <a:pt x="409" y="70"/>
                </a:cubicBezTo>
                <a:cubicBezTo>
                  <a:pt x="541" y="240"/>
                  <a:pt x="541" y="240"/>
                  <a:pt x="541" y="240"/>
                </a:cubicBezTo>
                <a:lnTo>
                  <a:pt x="377" y="240"/>
                </a:lnTo>
                <a:close/>
              </a:path>
            </a:pathLst>
          </a:custGeom>
          <a:solidFill>
            <a:schemeClr val="accent3">
              <a:lumMod val="100000"/>
            </a:schemeClr>
          </a:solidFill>
          <a:ln>
            <a:noFill/>
          </a:ln>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54" name="Group 27">
            <a:extLst>
              <a:ext uri="{FF2B5EF4-FFF2-40B4-BE49-F238E27FC236}">
                <a16:creationId xmlns:a16="http://schemas.microsoft.com/office/drawing/2014/main" id="{275A0166-E880-0B49-B6BC-8BC9958AE931}"/>
              </a:ext>
            </a:extLst>
          </p:cNvPr>
          <p:cNvGrpSpPr/>
          <p:nvPr/>
        </p:nvGrpSpPr>
        <p:grpSpPr>
          <a:xfrm>
            <a:off x="3699533" y="1785803"/>
            <a:ext cx="227013" cy="377825"/>
            <a:chOff x="565150" y="1660525"/>
            <a:chExt cx="227013" cy="377825"/>
          </a:xfrm>
          <a:solidFill>
            <a:schemeClr val="accent2"/>
          </a:solidFill>
        </p:grpSpPr>
        <p:sp>
          <p:nvSpPr>
            <p:cNvPr id="55" name="Freeform 6">
              <a:extLst>
                <a:ext uri="{FF2B5EF4-FFF2-40B4-BE49-F238E27FC236}">
                  <a16:creationId xmlns:a16="http://schemas.microsoft.com/office/drawing/2014/main" id="{1266F71D-BD42-604C-84F0-6BEFB59651AA}"/>
                </a:ext>
              </a:extLst>
            </p:cNvPr>
            <p:cNvSpPr>
              <a:spLocks noEditPoints="1"/>
            </p:cNvSpPr>
            <p:nvPr/>
          </p:nvSpPr>
          <p:spPr bwMode="auto">
            <a:xfrm>
              <a:off x="565150" y="1660525"/>
              <a:ext cx="227013" cy="377825"/>
            </a:xfrm>
            <a:custGeom>
              <a:avLst/>
              <a:gdLst>
                <a:gd name="T0" fmla="*/ 245 w 248"/>
                <a:gd name="T1" fmla="*/ 154 h 414"/>
                <a:gd name="T2" fmla="*/ 248 w 248"/>
                <a:gd name="T3" fmla="*/ 125 h 414"/>
                <a:gd name="T4" fmla="*/ 124 w 248"/>
                <a:gd name="T5" fmla="*/ 0 h 414"/>
                <a:gd name="T6" fmla="*/ 0 w 248"/>
                <a:gd name="T7" fmla="*/ 125 h 414"/>
                <a:gd name="T8" fmla="*/ 3 w 248"/>
                <a:gd name="T9" fmla="*/ 154 h 414"/>
                <a:gd name="T10" fmla="*/ 17 w 248"/>
                <a:gd name="T11" fmla="*/ 202 h 414"/>
                <a:gd name="T12" fmla="*/ 104 w 248"/>
                <a:gd name="T13" fmla="*/ 351 h 414"/>
                <a:gd name="T14" fmla="*/ 57 w 248"/>
                <a:gd name="T15" fmla="*/ 382 h 414"/>
                <a:gd name="T16" fmla="*/ 124 w 248"/>
                <a:gd name="T17" fmla="*/ 414 h 414"/>
                <a:gd name="T18" fmla="*/ 191 w 248"/>
                <a:gd name="T19" fmla="*/ 382 h 414"/>
                <a:gd name="T20" fmla="*/ 144 w 248"/>
                <a:gd name="T21" fmla="*/ 351 h 414"/>
                <a:gd name="T22" fmla="*/ 231 w 248"/>
                <a:gd name="T23" fmla="*/ 202 h 414"/>
                <a:gd name="T24" fmla="*/ 245 w 248"/>
                <a:gd name="T25" fmla="*/ 154 h 414"/>
                <a:gd name="T26" fmla="*/ 172 w 248"/>
                <a:gd name="T27" fmla="*/ 382 h 414"/>
                <a:gd name="T28" fmla="*/ 124 w 248"/>
                <a:gd name="T29" fmla="*/ 395 h 414"/>
                <a:gd name="T30" fmla="*/ 77 w 248"/>
                <a:gd name="T31" fmla="*/ 382 h 414"/>
                <a:gd name="T32" fmla="*/ 115 w 248"/>
                <a:gd name="T33" fmla="*/ 369 h 414"/>
                <a:gd name="T34" fmla="*/ 116 w 248"/>
                <a:gd name="T35" fmla="*/ 370 h 414"/>
                <a:gd name="T36" fmla="*/ 124 w 248"/>
                <a:gd name="T37" fmla="*/ 375 h 414"/>
                <a:gd name="T38" fmla="*/ 132 w 248"/>
                <a:gd name="T39" fmla="*/ 370 h 414"/>
                <a:gd name="T40" fmla="*/ 133 w 248"/>
                <a:gd name="T41" fmla="*/ 369 h 414"/>
                <a:gd name="T42" fmla="*/ 172 w 248"/>
                <a:gd name="T43" fmla="*/ 382 h 414"/>
                <a:gd name="T44" fmla="*/ 34 w 248"/>
                <a:gd name="T45" fmla="*/ 194 h 414"/>
                <a:gd name="T46" fmla="*/ 22 w 248"/>
                <a:gd name="T47" fmla="*/ 151 h 414"/>
                <a:gd name="T48" fmla="*/ 22 w 248"/>
                <a:gd name="T49" fmla="*/ 150 h 414"/>
                <a:gd name="T50" fmla="*/ 19 w 248"/>
                <a:gd name="T51" fmla="*/ 125 h 414"/>
                <a:gd name="T52" fmla="*/ 124 w 248"/>
                <a:gd name="T53" fmla="*/ 20 h 414"/>
                <a:gd name="T54" fmla="*/ 229 w 248"/>
                <a:gd name="T55" fmla="*/ 125 h 414"/>
                <a:gd name="T56" fmla="*/ 226 w 248"/>
                <a:gd name="T57" fmla="*/ 150 h 414"/>
                <a:gd name="T58" fmla="*/ 226 w 248"/>
                <a:gd name="T59" fmla="*/ 151 h 414"/>
                <a:gd name="T60" fmla="*/ 214 w 248"/>
                <a:gd name="T61" fmla="*/ 194 h 414"/>
                <a:gd name="T62" fmla="*/ 124 w 248"/>
                <a:gd name="T63" fmla="*/ 347 h 414"/>
                <a:gd name="T64" fmla="*/ 34 w 248"/>
                <a:gd name="T65" fmla="*/ 194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8" h="414">
                  <a:moveTo>
                    <a:pt x="245" y="154"/>
                  </a:moveTo>
                  <a:cubicBezTo>
                    <a:pt x="247" y="144"/>
                    <a:pt x="248" y="134"/>
                    <a:pt x="248" y="125"/>
                  </a:cubicBezTo>
                  <a:cubicBezTo>
                    <a:pt x="248" y="56"/>
                    <a:pt x="193" y="0"/>
                    <a:pt x="124" y="0"/>
                  </a:cubicBezTo>
                  <a:cubicBezTo>
                    <a:pt x="56" y="0"/>
                    <a:pt x="0" y="56"/>
                    <a:pt x="0" y="125"/>
                  </a:cubicBezTo>
                  <a:cubicBezTo>
                    <a:pt x="0" y="134"/>
                    <a:pt x="1" y="144"/>
                    <a:pt x="3" y="154"/>
                  </a:cubicBezTo>
                  <a:cubicBezTo>
                    <a:pt x="7" y="174"/>
                    <a:pt x="11" y="190"/>
                    <a:pt x="17" y="202"/>
                  </a:cubicBezTo>
                  <a:cubicBezTo>
                    <a:pt x="29" y="228"/>
                    <a:pt x="81" y="313"/>
                    <a:pt x="104" y="351"/>
                  </a:cubicBezTo>
                  <a:cubicBezTo>
                    <a:pt x="72" y="355"/>
                    <a:pt x="57" y="369"/>
                    <a:pt x="57" y="382"/>
                  </a:cubicBezTo>
                  <a:cubicBezTo>
                    <a:pt x="57" y="397"/>
                    <a:pt x="78" y="414"/>
                    <a:pt x="124" y="414"/>
                  </a:cubicBezTo>
                  <a:cubicBezTo>
                    <a:pt x="170" y="414"/>
                    <a:pt x="191" y="397"/>
                    <a:pt x="191" y="382"/>
                  </a:cubicBezTo>
                  <a:cubicBezTo>
                    <a:pt x="191" y="369"/>
                    <a:pt x="176" y="355"/>
                    <a:pt x="144" y="351"/>
                  </a:cubicBezTo>
                  <a:cubicBezTo>
                    <a:pt x="168" y="313"/>
                    <a:pt x="219" y="228"/>
                    <a:pt x="231" y="202"/>
                  </a:cubicBezTo>
                  <a:cubicBezTo>
                    <a:pt x="237" y="190"/>
                    <a:pt x="242" y="174"/>
                    <a:pt x="245" y="154"/>
                  </a:cubicBezTo>
                  <a:close/>
                  <a:moveTo>
                    <a:pt x="172" y="382"/>
                  </a:moveTo>
                  <a:cubicBezTo>
                    <a:pt x="170" y="386"/>
                    <a:pt x="154" y="395"/>
                    <a:pt x="124" y="395"/>
                  </a:cubicBezTo>
                  <a:cubicBezTo>
                    <a:pt x="94" y="395"/>
                    <a:pt x="78" y="385"/>
                    <a:pt x="77" y="382"/>
                  </a:cubicBezTo>
                  <a:cubicBezTo>
                    <a:pt x="78" y="379"/>
                    <a:pt x="91" y="371"/>
                    <a:pt x="115" y="369"/>
                  </a:cubicBezTo>
                  <a:cubicBezTo>
                    <a:pt x="116" y="370"/>
                    <a:pt x="116" y="370"/>
                    <a:pt x="116" y="370"/>
                  </a:cubicBezTo>
                  <a:cubicBezTo>
                    <a:pt x="118" y="373"/>
                    <a:pt x="121" y="375"/>
                    <a:pt x="124" y="375"/>
                  </a:cubicBezTo>
                  <a:cubicBezTo>
                    <a:pt x="127" y="375"/>
                    <a:pt x="131" y="373"/>
                    <a:pt x="132" y="370"/>
                  </a:cubicBezTo>
                  <a:cubicBezTo>
                    <a:pt x="132" y="370"/>
                    <a:pt x="133" y="370"/>
                    <a:pt x="133" y="369"/>
                  </a:cubicBezTo>
                  <a:cubicBezTo>
                    <a:pt x="157" y="371"/>
                    <a:pt x="170" y="379"/>
                    <a:pt x="172" y="382"/>
                  </a:cubicBezTo>
                  <a:close/>
                  <a:moveTo>
                    <a:pt x="34" y="194"/>
                  </a:moveTo>
                  <a:cubicBezTo>
                    <a:pt x="29" y="184"/>
                    <a:pt x="25" y="169"/>
                    <a:pt x="22" y="151"/>
                  </a:cubicBezTo>
                  <a:cubicBezTo>
                    <a:pt x="22" y="150"/>
                    <a:pt x="22" y="150"/>
                    <a:pt x="22" y="150"/>
                  </a:cubicBezTo>
                  <a:cubicBezTo>
                    <a:pt x="20" y="142"/>
                    <a:pt x="19" y="133"/>
                    <a:pt x="19" y="125"/>
                  </a:cubicBezTo>
                  <a:cubicBezTo>
                    <a:pt x="19" y="67"/>
                    <a:pt x="66" y="20"/>
                    <a:pt x="124" y="20"/>
                  </a:cubicBezTo>
                  <a:cubicBezTo>
                    <a:pt x="182" y="20"/>
                    <a:pt x="229" y="67"/>
                    <a:pt x="229" y="125"/>
                  </a:cubicBezTo>
                  <a:cubicBezTo>
                    <a:pt x="229" y="133"/>
                    <a:pt x="228" y="142"/>
                    <a:pt x="226" y="150"/>
                  </a:cubicBezTo>
                  <a:cubicBezTo>
                    <a:pt x="226" y="150"/>
                    <a:pt x="226" y="150"/>
                    <a:pt x="226" y="151"/>
                  </a:cubicBezTo>
                  <a:cubicBezTo>
                    <a:pt x="223" y="169"/>
                    <a:pt x="219" y="184"/>
                    <a:pt x="214" y="194"/>
                  </a:cubicBezTo>
                  <a:cubicBezTo>
                    <a:pt x="202" y="220"/>
                    <a:pt x="145" y="312"/>
                    <a:pt x="124" y="347"/>
                  </a:cubicBezTo>
                  <a:cubicBezTo>
                    <a:pt x="103" y="312"/>
                    <a:pt x="47" y="220"/>
                    <a:pt x="34" y="1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6" name="Freeform 7">
              <a:extLst>
                <a:ext uri="{FF2B5EF4-FFF2-40B4-BE49-F238E27FC236}">
                  <a16:creationId xmlns:a16="http://schemas.microsoft.com/office/drawing/2014/main" id="{6E8295AF-254B-1444-BD8A-0298DE69F9CF}"/>
                </a:ext>
              </a:extLst>
            </p:cNvPr>
            <p:cNvSpPr>
              <a:spLocks noEditPoints="1"/>
            </p:cNvSpPr>
            <p:nvPr/>
          </p:nvSpPr>
          <p:spPr bwMode="auto">
            <a:xfrm>
              <a:off x="617538" y="1709738"/>
              <a:ext cx="122238" cy="122238"/>
            </a:xfrm>
            <a:custGeom>
              <a:avLst/>
              <a:gdLst>
                <a:gd name="T0" fmla="*/ 67 w 134"/>
                <a:gd name="T1" fmla="*/ 0 h 134"/>
                <a:gd name="T2" fmla="*/ 0 w 134"/>
                <a:gd name="T3" fmla="*/ 67 h 134"/>
                <a:gd name="T4" fmla="*/ 67 w 134"/>
                <a:gd name="T5" fmla="*/ 134 h 134"/>
                <a:gd name="T6" fmla="*/ 134 w 134"/>
                <a:gd name="T7" fmla="*/ 67 h 134"/>
                <a:gd name="T8" fmla="*/ 67 w 134"/>
                <a:gd name="T9" fmla="*/ 0 h 134"/>
                <a:gd name="T10" fmla="*/ 20 w 134"/>
                <a:gd name="T11" fmla="*/ 67 h 134"/>
                <a:gd name="T12" fmla="*/ 67 w 134"/>
                <a:gd name="T13" fmla="*/ 20 h 134"/>
                <a:gd name="T14" fmla="*/ 115 w 134"/>
                <a:gd name="T15" fmla="*/ 67 h 134"/>
                <a:gd name="T16" fmla="*/ 67 w 134"/>
                <a:gd name="T17" fmla="*/ 115 h 134"/>
                <a:gd name="T18" fmla="*/ 20 w 134"/>
                <a:gd name="T19" fmla="*/ 6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0"/>
                  </a:moveTo>
                  <a:cubicBezTo>
                    <a:pt x="30" y="0"/>
                    <a:pt x="0" y="30"/>
                    <a:pt x="0" y="67"/>
                  </a:cubicBezTo>
                  <a:cubicBezTo>
                    <a:pt x="0" y="104"/>
                    <a:pt x="30" y="134"/>
                    <a:pt x="67" y="134"/>
                  </a:cubicBezTo>
                  <a:cubicBezTo>
                    <a:pt x="104" y="134"/>
                    <a:pt x="134" y="104"/>
                    <a:pt x="134" y="67"/>
                  </a:cubicBezTo>
                  <a:cubicBezTo>
                    <a:pt x="134" y="30"/>
                    <a:pt x="104" y="0"/>
                    <a:pt x="67" y="0"/>
                  </a:cubicBezTo>
                  <a:close/>
                  <a:moveTo>
                    <a:pt x="20" y="67"/>
                  </a:moveTo>
                  <a:cubicBezTo>
                    <a:pt x="20" y="41"/>
                    <a:pt x="41" y="20"/>
                    <a:pt x="67" y="20"/>
                  </a:cubicBezTo>
                  <a:cubicBezTo>
                    <a:pt x="93" y="20"/>
                    <a:pt x="115" y="41"/>
                    <a:pt x="115" y="67"/>
                  </a:cubicBezTo>
                  <a:cubicBezTo>
                    <a:pt x="115" y="93"/>
                    <a:pt x="93" y="115"/>
                    <a:pt x="67" y="115"/>
                  </a:cubicBezTo>
                  <a:cubicBezTo>
                    <a:pt x="41" y="115"/>
                    <a:pt x="20" y="93"/>
                    <a:pt x="20"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57" name="Group 34">
            <a:extLst>
              <a:ext uri="{FF2B5EF4-FFF2-40B4-BE49-F238E27FC236}">
                <a16:creationId xmlns:a16="http://schemas.microsoft.com/office/drawing/2014/main" id="{BEB05E73-CB2E-1F40-B259-E35EFF66349E}"/>
              </a:ext>
            </a:extLst>
          </p:cNvPr>
          <p:cNvGrpSpPr/>
          <p:nvPr/>
        </p:nvGrpSpPr>
        <p:grpSpPr>
          <a:xfrm>
            <a:off x="7979181" y="1829898"/>
            <a:ext cx="412751" cy="342900"/>
            <a:chOff x="-1765300" y="3213100"/>
            <a:chExt cx="412751" cy="342900"/>
          </a:xfrm>
          <a:solidFill>
            <a:schemeClr val="accent2"/>
          </a:solidFill>
        </p:grpSpPr>
        <p:sp>
          <p:nvSpPr>
            <p:cNvPr id="58" name="Freeform 8">
              <a:extLst>
                <a:ext uri="{FF2B5EF4-FFF2-40B4-BE49-F238E27FC236}">
                  <a16:creationId xmlns:a16="http://schemas.microsoft.com/office/drawing/2014/main" id="{6F523125-A4CA-8A49-8ECB-ED7A0FF8ABF0}"/>
                </a:ext>
              </a:extLst>
            </p:cNvPr>
            <p:cNvSpPr>
              <a:spLocks noEditPoints="1"/>
            </p:cNvSpPr>
            <p:nvPr/>
          </p:nvSpPr>
          <p:spPr bwMode="auto">
            <a:xfrm>
              <a:off x="-1585912" y="3213100"/>
              <a:ext cx="53975" cy="342900"/>
            </a:xfrm>
            <a:custGeom>
              <a:avLst/>
              <a:gdLst>
                <a:gd name="T0" fmla="*/ 10 w 59"/>
                <a:gd name="T1" fmla="*/ 0 h 375"/>
                <a:gd name="T2" fmla="*/ 0 w 59"/>
                <a:gd name="T3" fmla="*/ 9 h 375"/>
                <a:gd name="T4" fmla="*/ 0 w 59"/>
                <a:gd name="T5" fmla="*/ 365 h 375"/>
                <a:gd name="T6" fmla="*/ 10 w 59"/>
                <a:gd name="T7" fmla="*/ 375 h 375"/>
                <a:gd name="T8" fmla="*/ 49 w 59"/>
                <a:gd name="T9" fmla="*/ 375 h 375"/>
                <a:gd name="T10" fmla="*/ 59 w 59"/>
                <a:gd name="T11" fmla="*/ 365 h 375"/>
                <a:gd name="T12" fmla="*/ 59 w 59"/>
                <a:gd name="T13" fmla="*/ 9 h 375"/>
                <a:gd name="T14" fmla="*/ 49 w 59"/>
                <a:gd name="T15" fmla="*/ 0 h 375"/>
                <a:gd name="T16" fmla="*/ 10 w 59"/>
                <a:gd name="T17" fmla="*/ 0 h 375"/>
                <a:gd name="T18" fmla="*/ 40 w 59"/>
                <a:gd name="T19" fmla="*/ 355 h 375"/>
                <a:gd name="T20" fmla="*/ 19 w 59"/>
                <a:gd name="T21" fmla="*/ 355 h 375"/>
                <a:gd name="T22" fmla="*/ 19 w 59"/>
                <a:gd name="T23" fmla="*/ 19 h 375"/>
                <a:gd name="T24" fmla="*/ 40 w 59"/>
                <a:gd name="T25" fmla="*/ 19 h 375"/>
                <a:gd name="T26" fmla="*/ 40 w 59"/>
                <a:gd name="T27" fmla="*/ 355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75">
                  <a:moveTo>
                    <a:pt x="10" y="0"/>
                  </a:moveTo>
                  <a:cubicBezTo>
                    <a:pt x="5" y="0"/>
                    <a:pt x="0" y="4"/>
                    <a:pt x="0" y="9"/>
                  </a:cubicBezTo>
                  <a:cubicBezTo>
                    <a:pt x="0" y="365"/>
                    <a:pt x="0" y="365"/>
                    <a:pt x="0" y="365"/>
                  </a:cubicBezTo>
                  <a:cubicBezTo>
                    <a:pt x="0" y="370"/>
                    <a:pt x="5" y="375"/>
                    <a:pt x="10" y="375"/>
                  </a:cubicBezTo>
                  <a:cubicBezTo>
                    <a:pt x="49" y="375"/>
                    <a:pt x="49" y="375"/>
                    <a:pt x="49" y="375"/>
                  </a:cubicBezTo>
                  <a:cubicBezTo>
                    <a:pt x="55" y="375"/>
                    <a:pt x="59" y="370"/>
                    <a:pt x="59" y="365"/>
                  </a:cubicBezTo>
                  <a:cubicBezTo>
                    <a:pt x="59" y="9"/>
                    <a:pt x="59" y="9"/>
                    <a:pt x="59" y="9"/>
                  </a:cubicBezTo>
                  <a:cubicBezTo>
                    <a:pt x="59" y="4"/>
                    <a:pt x="55" y="0"/>
                    <a:pt x="49" y="0"/>
                  </a:cubicBezTo>
                  <a:lnTo>
                    <a:pt x="10" y="0"/>
                  </a:lnTo>
                  <a:close/>
                  <a:moveTo>
                    <a:pt x="40" y="355"/>
                  </a:moveTo>
                  <a:cubicBezTo>
                    <a:pt x="19" y="355"/>
                    <a:pt x="19" y="355"/>
                    <a:pt x="19" y="355"/>
                  </a:cubicBezTo>
                  <a:cubicBezTo>
                    <a:pt x="19" y="19"/>
                    <a:pt x="19" y="19"/>
                    <a:pt x="19" y="19"/>
                  </a:cubicBezTo>
                  <a:cubicBezTo>
                    <a:pt x="40" y="19"/>
                    <a:pt x="40" y="19"/>
                    <a:pt x="40" y="19"/>
                  </a:cubicBezTo>
                  <a:lnTo>
                    <a:pt x="40" y="3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9" name="Freeform 9">
              <a:extLst>
                <a:ext uri="{FF2B5EF4-FFF2-40B4-BE49-F238E27FC236}">
                  <a16:creationId xmlns:a16="http://schemas.microsoft.com/office/drawing/2014/main" id="{E477542E-8D29-B449-9D67-B09301ED85EA}"/>
                </a:ext>
              </a:extLst>
            </p:cNvPr>
            <p:cNvSpPr>
              <a:spLocks noEditPoints="1"/>
            </p:cNvSpPr>
            <p:nvPr/>
          </p:nvSpPr>
          <p:spPr bwMode="auto">
            <a:xfrm>
              <a:off x="-1522412" y="3340100"/>
              <a:ext cx="169863" cy="73025"/>
            </a:xfrm>
            <a:custGeom>
              <a:avLst/>
              <a:gdLst>
                <a:gd name="T0" fmla="*/ 150 w 187"/>
                <a:gd name="T1" fmla="*/ 77 h 79"/>
                <a:gd name="T2" fmla="*/ 184 w 187"/>
                <a:gd name="T3" fmla="*/ 47 h 79"/>
                <a:gd name="T4" fmla="*/ 187 w 187"/>
                <a:gd name="T5" fmla="*/ 40 h 79"/>
                <a:gd name="T6" fmla="*/ 184 w 187"/>
                <a:gd name="T7" fmla="*/ 33 h 79"/>
                <a:gd name="T8" fmla="*/ 150 w 187"/>
                <a:gd name="T9" fmla="*/ 3 h 79"/>
                <a:gd name="T10" fmla="*/ 144 w 187"/>
                <a:gd name="T11" fmla="*/ 0 h 79"/>
                <a:gd name="T12" fmla="*/ 9 w 187"/>
                <a:gd name="T13" fmla="*/ 0 h 79"/>
                <a:gd name="T14" fmla="*/ 0 w 187"/>
                <a:gd name="T15" fmla="*/ 10 h 79"/>
                <a:gd name="T16" fmla="*/ 0 w 187"/>
                <a:gd name="T17" fmla="*/ 70 h 79"/>
                <a:gd name="T18" fmla="*/ 9 w 187"/>
                <a:gd name="T19" fmla="*/ 79 h 79"/>
                <a:gd name="T20" fmla="*/ 144 w 187"/>
                <a:gd name="T21" fmla="*/ 79 h 79"/>
                <a:gd name="T22" fmla="*/ 150 w 187"/>
                <a:gd name="T23" fmla="*/ 77 h 79"/>
                <a:gd name="T24" fmla="*/ 19 w 187"/>
                <a:gd name="T25" fmla="*/ 20 h 79"/>
                <a:gd name="T26" fmla="*/ 140 w 187"/>
                <a:gd name="T27" fmla="*/ 20 h 79"/>
                <a:gd name="T28" fmla="*/ 163 w 187"/>
                <a:gd name="T29" fmla="*/ 40 h 79"/>
                <a:gd name="T30" fmla="*/ 140 w 187"/>
                <a:gd name="T31" fmla="*/ 60 h 79"/>
                <a:gd name="T32" fmla="*/ 19 w 187"/>
                <a:gd name="T33" fmla="*/ 60 h 79"/>
                <a:gd name="T34" fmla="*/ 19 w 187"/>
                <a:gd name="T35" fmla="*/ 2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 h="79">
                  <a:moveTo>
                    <a:pt x="150" y="77"/>
                  </a:moveTo>
                  <a:cubicBezTo>
                    <a:pt x="184" y="47"/>
                    <a:pt x="184" y="47"/>
                    <a:pt x="184" y="47"/>
                  </a:cubicBezTo>
                  <a:cubicBezTo>
                    <a:pt x="186" y="45"/>
                    <a:pt x="187" y="43"/>
                    <a:pt x="187" y="40"/>
                  </a:cubicBezTo>
                  <a:cubicBezTo>
                    <a:pt x="187" y="37"/>
                    <a:pt x="186" y="34"/>
                    <a:pt x="184" y="33"/>
                  </a:cubicBezTo>
                  <a:cubicBezTo>
                    <a:pt x="150" y="3"/>
                    <a:pt x="150" y="3"/>
                    <a:pt x="150" y="3"/>
                  </a:cubicBezTo>
                  <a:cubicBezTo>
                    <a:pt x="148" y="1"/>
                    <a:pt x="146" y="0"/>
                    <a:pt x="144" y="0"/>
                  </a:cubicBezTo>
                  <a:cubicBezTo>
                    <a:pt x="9" y="0"/>
                    <a:pt x="9" y="0"/>
                    <a:pt x="9" y="0"/>
                  </a:cubicBezTo>
                  <a:cubicBezTo>
                    <a:pt x="4" y="0"/>
                    <a:pt x="0" y="5"/>
                    <a:pt x="0" y="10"/>
                  </a:cubicBezTo>
                  <a:cubicBezTo>
                    <a:pt x="0" y="70"/>
                    <a:pt x="0" y="70"/>
                    <a:pt x="0" y="70"/>
                  </a:cubicBezTo>
                  <a:cubicBezTo>
                    <a:pt x="0" y="75"/>
                    <a:pt x="4" y="79"/>
                    <a:pt x="9" y="79"/>
                  </a:cubicBezTo>
                  <a:cubicBezTo>
                    <a:pt x="144" y="79"/>
                    <a:pt x="144" y="79"/>
                    <a:pt x="144" y="79"/>
                  </a:cubicBezTo>
                  <a:cubicBezTo>
                    <a:pt x="146" y="79"/>
                    <a:pt x="148" y="78"/>
                    <a:pt x="150" y="77"/>
                  </a:cubicBezTo>
                  <a:close/>
                  <a:moveTo>
                    <a:pt x="19" y="20"/>
                  </a:moveTo>
                  <a:cubicBezTo>
                    <a:pt x="140" y="20"/>
                    <a:pt x="140" y="20"/>
                    <a:pt x="140" y="20"/>
                  </a:cubicBezTo>
                  <a:cubicBezTo>
                    <a:pt x="163" y="40"/>
                    <a:pt x="163" y="40"/>
                    <a:pt x="163" y="40"/>
                  </a:cubicBezTo>
                  <a:cubicBezTo>
                    <a:pt x="140" y="60"/>
                    <a:pt x="140" y="60"/>
                    <a:pt x="140" y="60"/>
                  </a:cubicBezTo>
                  <a:cubicBezTo>
                    <a:pt x="19" y="60"/>
                    <a:pt x="19" y="60"/>
                    <a:pt x="19" y="60"/>
                  </a:cubicBezTo>
                  <a:lnTo>
                    <a:pt x="19"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0" name="Freeform 10">
              <a:extLst>
                <a:ext uri="{FF2B5EF4-FFF2-40B4-BE49-F238E27FC236}">
                  <a16:creationId xmlns:a16="http://schemas.microsoft.com/office/drawing/2014/main" id="{9FE3B48C-0DB8-F740-9696-E98FC275F57F}"/>
                </a:ext>
              </a:extLst>
            </p:cNvPr>
            <p:cNvSpPr>
              <a:spLocks noEditPoints="1"/>
            </p:cNvSpPr>
            <p:nvPr/>
          </p:nvSpPr>
          <p:spPr bwMode="auto">
            <a:xfrm>
              <a:off x="-1522412" y="3251200"/>
              <a:ext cx="169863" cy="73025"/>
            </a:xfrm>
            <a:custGeom>
              <a:avLst/>
              <a:gdLst>
                <a:gd name="T0" fmla="*/ 9 w 187"/>
                <a:gd name="T1" fmla="*/ 0 h 79"/>
                <a:gd name="T2" fmla="*/ 0 w 187"/>
                <a:gd name="T3" fmla="*/ 10 h 79"/>
                <a:gd name="T4" fmla="*/ 0 w 187"/>
                <a:gd name="T5" fmla="*/ 69 h 79"/>
                <a:gd name="T6" fmla="*/ 9 w 187"/>
                <a:gd name="T7" fmla="*/ 79 h 79"/>
                <a:gd name="T8" fmla="*/ 144 w 187"/>
                <a:gd name="T9" fmla="*/ 79 h 79"/>
                <a:gd name="T10" fmla="*/ 150 w 187"/>
                <a:gd name="T11" fmla="*/ 76 h 79"/>
                <a:gd name="T12" fmla="*/ 184 w 187"/>
                <a:gd name="T13" fmla="*/ 47 h 79"/>
                <a:gd name="T14" fmla="*/ 187 w 187"/>
                <a:gd name="T15" fmla="*/ 40 h 79"/>
                <a:gd name="T16" fmla="*/ 184 w 187"/>
                <a:gd name="T17" fmla="*/ 32 h 79"/>
                <a:gd name="T18" fmla="*/ 150 w 187"/>
                <a:gd name="T19" fmla="*/ 3 h 79"/>
                <a:gd name="T20" fmla="*/ 144 w 187"/>
                <a:gd name="T21" fmla="*/ 0 h 79"/>
                <a:gd name="T22" fmla="*/ 9 w 187"/>
                <a:gd name="T23" fmla="*/ 0 h 79"/>
                <a:gd name="T24" fmla="*/ 19 w 187"/>
                <a:gd name="T25" fmla="*/ 60 h 79"/>
                <a:gd name="T26" fmla="*/ 19 w 187"/>
                <a:gd name="T27" fmla="*/ 19 h 79"/>
                <a:gd name="T28" fmla="*/ 140 w 187"/>
                <a:gd name="T29" fmla="*/ 19 h 79"/>
                <a:gd name="T30" fmla="*/ 163 w 187"/>
                <a:gd name="T31" fmla="*/ 40 h 79"/>
                <a:gd name="T32" fmla="*/ 140 w 187"/>
                <a:gd name="T33" fmla="*/ 60 h 79"/>
                <a:gd name="T34" fmla="*/ 19 w 187"/>
                <a:gd name="T35" fmla="*/ 6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 h="79">
                  <a:moveTo>
                    <a:pt x="9" y="0"/>
                  </a:moveTo>
                  <a:cubicBezTo>
                    <a:pt x="4" y="0"/>
                    <a:pt x="0" y="5"/>
                    <a:pt x="0" y="10"/>
                  </a:cubicBezTo>
                  <a:cubicBezTo>
                    <a:pt x="0" y="69"/>
                    <a:pt x="0" y="69"/>
                    <a:pt x="0" y="69"/>
                  </a:cubicBezTo>
                  <a:cubicBezTo>
                    <a:pt x="0" y="75"/>
                    <a:pt x="4" y="79"/>
                    <a:pt x="9" y="79"/>
                  </a:cubicBezTo>
                  <a:cubicBezTo>
                    <a:pt x="144" y="79"/>
                    <a:pt x="144" y="79"/>
                    <a:pt x="144" y="79"/>
                  </a:cubicBezTo>
                  <a:cubicBezTo>
                    <a:pt x="146" y="79"/>
                    <a:pt x="148" y="78"/>
                    <a:pt x="150" y="76"/>
                  </a:cubicBezTo>
                  <a:cubicBezTo>
                    <a:pt x="184" y="47"/>
                    <a:pt x="184" y="47"/>
                    <a:pt x="184" y="47"/>
                  </a:cubicBezTo>
                  <a:cubicBezTo>
                    <a:pt x="186" y="45"/>
                    <a:pt x="187" y="42"/>
                    <a:pt x="187" y="40"/>
                  </a:cubicBezTo>
                  <a:cubicBezTo>
                    <a:pt x="187" y="37"/>
                    <a:pt x="186" y="34"/>
                    <a:pt x="184" y="32"/>
                  </a:cubicBezTo>
                  <a:cubicBezTo>
                    <a:pt x="150" y="3"/>
                    <a:pt x="150" y="3"/>
                    <a:pt x="150" y="3"/>
                  </a:cubicBezTo>
                  <a:cubicBezTo>
                    <a:pt x="148" y="1"/>
                    <a:pt x="146" y="0"/>
                    <a:pt x="144" y="0"/>
                  </a:cubicBezTo>
                  <a:lnTo>
                    <a:pt x="9" y="0"/>
                  </a:lnTo>
                  <a:close/>
                  <a:moveTo>
                    <a:pt x="19" y="60"/>
                  </a:moveTo>
                  <a:cubicBezTo>
                    <a:pt x="19" y="19"/>
                    <a:pt x="19" y="19"/>
                    <a:pt x="19" y="19"/>
                  </a:cubicBezTo>
                  <a:cubicBezTo>
                    <a:pt x="140" y="19"/>
                    <a:pt x="140" y="19"/>
                    <a:pt x="140" y="19"/>
                  </a:cubicBezTo>
                  <a:cubicBezTo>
                    <a:pt x="163" y="40"/>
                    <a:pt x="163" y="40"/>
                    <a:pt x="163" y="40"/>
                  </a:cubicBezTo>
                  <a:cubicBezTo>
                    <a:pt x="140" y="60"/>
                    <a:pt x="140" y="60"/>
                    <a:pt x="140" y="60"/>
                  </a:cubicBezTo>
                  <a:lnTo>
                    <a:pt x="19"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1" name="Freeform 11">
              <a:extLst>
                <a:ext uri="{FF2B5EF4-FFF2-40B4-BE49-F238E27FC236}">
                  <a16:creationId xmlns:a16="http://schemas.microsoft.com/office/drawing/2014/main" id="{382BCB98-7FD8-A344-8B9B-325E7D02E1A7}"/>
                </a:ext>
              </a:extLst>
            </p:cNvPr>
            <p:cNvSpPr>
              <a:spLocks noEditPoints="1"/>
            </p:cNvSpPr>
            <p:nvPr/>
          </p:nvSpPr>
          <p:spPr bwMode="auto">
            <a:xfrm>
              <a:off x="-1765300" y="3251200"/>
              <a:ext cx="171450" cy="73025"/>
            </a:xfrm>
            <a:custGeom>
              <a:avLst/>
              <a:gdLst>
                <a:gd name="T0" fmla="*/ 36 w 187"/>
                <a:gd name="T1" fmla="*/ 76 h 79"/>
                <a:gd name="T2" fmla="*/ 43 w 187"/>
                <a:gd name="T3" fmla="*/ 79 h 79"/>
                <a:gd name="T4" fmla="*/ 177 w 187"/>
                <a:gd name="T5" fmla="*/ 79 h 79"/>
                <a:gd name="T6" fmla="*/ 187 w 187"/>
                <a:gd name="T7" fmla="*/ 69 h 79"/>
                <a:gd name="T8" fmla="*/ 187 w 187"/>
                <a:gd name="T9" fmla="*/ 10 h 79"/>
                <a:gd name="T10" fmla="*/ 177 w 187"/>
                <a:gd name="T11" fmla="*/ 0 h 79"/>
                <a:gd name="T12" fmla="*/ 43 w 187"/>
                <a:gd name="T13" fmla="*/ 0 h 79"/>
                <a:gd name="T14" fmla="*/ 36 w 187"/>
                <a:gd name="T15" fmla="*/ 3 h 79"/>
                <a:gd name="T16" fmla="*/ 3 w 187"/>
                <a:gd name="T17" fmla="*/ 32 h 79"/>
                <a:gd name="T18" fmla="*/ 0 w 187"/>
                <a:gd name="T19" fmla="*/ 40 h 79"/>
                <a:gd name="T20" fmla="*/ 3 w 187"/>
                <a:gd name="T21" fmla="*/ 47 h 79"/>
                <a:gd name="T22" fmla="*/ 36 w 187"/>
                <a:gd name="T23" fmla="*/ 76 h 79"/>
                <a:gd name="T24" fmla="*/ 168 w 187"/>
                <a:gd name="T25" fmla="*/ 19 h 79"/>
                <a:gd name="T26" fmla="*/ 168 w 187"/>
                <a:gd name="T27" fmla="*/ 60 h 79"/>
                <a:gd name="T28" fmla="*/ 46 w 187"/>
                <a:gd name="T29" fmla="*/ 60 h 79"/>
                <a:gd name="T30" fmla="*/ 24 w 187"/>
                <a:gd name="T31" fmla="*/ 40 h 79"/>
                <a:gd name="T32" fmla="*/ 46 w 187"/>
                <a:gd name="T33" fmla="*/ 19 h 79"/>
                <a:gd name="T34" fmla="*/ 168 w 187"/>
                <a:gd name="T35" fmla="*/ 1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 h="79">
                  <a:moveTo>
                    <a:pt x="36" y="76"/>
                  </a:moveTo>
                  <a:cubicBezTo>
                    <a:pt x="38" y="78"/>
                    <a:pt x="41" y="79"/>
                    <a:pt x="43" y="79"/>
                  </a:cubicBezTo>
                  <a:cubicBezTo>
                    <a:pt x="177" y="79"/>
                    <a:pt x="177" y="79"/>
                    <a:pt x="177" y="79"/>
                  </a:cubicBezTo>
                  <a:cubicBezTo>
                    <a:pt x="183" y="79"/>
                    <a:pt x="187" y="75"/>
                    <a:pt x="187" y="69"/>
                  </a:cubicBezTo>
                  <a:cubicBezTo>
                    <a:pt x="187" y="10"/>
                    <a:pt x="187" y="10"/>
                    <a:pt x="187" y="10"/>
                  </a:cubicBezTo>
                  <a:cubicBezTo>
                    <a:pt x="187" y="5"/>
                    <a:pt x="183" y="0"/>
                    <a:pt x="177" y="0"/>
                  </a:cubicBezTo>
                  <a:cubicBezTo>
                    <a:pt x="43" y="0"/>
                    <a:pt x="43" y="0"/>
                    <a:pt x="43" y="0"/>
                  </a:cubicBezTo>
                  <a:cubicBezTo>
                    <a:pt x="41" y="0"/>
                    <a:pt x="38" y="1"/>
                    <a:pt x="36" y="3"/>
                  </a:cubicBezTo>
                  <a:cubicBezTo>
                    <a:pt x="3" y="32"/>
                    <a:pt x="3" y="32"/>
                    <a:pt x="3" y="32"/>
                  </a:cubicBezTo>
                  <a:cubicBezTo>
                    <a:pt x="1" y="34"/>
                    <a:pt x="0" y="37"/>
                    <a:pt x="0" y="40"/>
                  </a:cubicBezTo>
                  <a:cubicBezTo>
                    <a:pt x="0" y="42"/>
                    <a:pt x="1" y="45"/>
                    <a:pt x="3" y="47"/>
                  </a:cubicBezTo>
                  <a:lnTo>
                    <a:pt x="36" y="76"/>
                  </a:lnTo>
                  <a:close/>
                  <a:moveTo>
                    <a:pt x="168" y="19"/>
                  </a:moveTo>
                  <a:cubicBezTo>
                    <a:pt x="168" y="60"/>
                    <a:pt x="168" y="60"/>
                    <a:pt x="168" y="60"/>
                  </a:cubicBezTo>
                  <a:cubicBezTo>
                    <a:pt x="46" y="60"/>
                    <a:pt x="46" y="60"/>
                    <a:pt x="46" y="60"/>
                  </a:cubicBezTo>
                  <a:cubicBezTo>
                    <a:pt x="24" y="40"/>
                    <a:pt x="24" y="40"/>
                    <a:pt x="24" y="40"/>
                  </a:cubicBezTo>
                  <a:cubicBezTo>
                    <a:pt x="46" y="19"/>
                    <a:pt x="46" y="19"/>
                    <a:pt x="46" y="19"/>
                  </a:cubicBezTo>
                  <a:lnTo>
                    <a:pt x="16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grpSp>
        <p:nvGrpSpPr>
          <p:cNvPr id="62" name="Group 39">
            <a:extLst>
              <a:ext uri="{FF2B5EF4-FFF2-40B4-BE49-F238E27FC236}">
                <a16:creationId xmlns:a16="http://schemas.microsoft.com/office/drawing/2014/main" id="{5F79EDDA-8A2A-924B-9221-2B9F0DA3A96A}"/>
              </a:ext>
            </a:extLst>
          </p:cNvPr>
          <p:cNvGrpSpPr/>
          <p:nvPr/>
        </p:nvGrpSpPr>
        <p:grpSpPr>
          <a:xfrm>
            <a:off x="1665784" y="2661494"/>
            <a:ext cx="400050" cy="417513"/>
            <a:chOff x="463550" y="3175000"/>
            <a:chExt cx="400050" cy="417513"/>
          </a:xfrm>
          <a:solidFill>
            <a:schemeClr val="accent1"/>
          </a:solidFill>
        </p:grpSpPr>
        <p:sp>
          <p:nvSpPr>
            <p:cNvPr id="63" name="Freeform 12">
              <a:extLst>
                <a:ext uri="{FF2B5EF4-FFF2-40B4-BE49-F238E27FC236}">
                  <a16:creationId xmlns:a16="http://schemas.microsoft.com/office/drawing/2014/main" id="{48CBC5AB-DAC9-DB42-890E-EB3210299A58}"/>
                </a:ext>
              </a:extLst>
            </p:cNvPr>
            <p:cNvSpPr>
              <a:spLocks noEditPoints="1"/>
            </p:cNvSpPr>
            <p:nvPr/>
          </p:nvSpPr>
          <p:spPr bwMode="auto">
            <a:xfrm>
              <a:off x="463550" y="3175000"/>
              <a:ext cx="400050" cy="417513"/>
            </a:xfrm>
            <a:custGeom>
              <a:avLst/>
              <a:gdLst>
                <a:gd name="T0" fmla="*/ 51 w 436"/>
                <a:gd name="T1" fmla="*/ 231 h 456"/>
                <a:gd name="T2" fmla="*/ 5 w 436"/>
                <a:gd name="T3" fmla="*/ 357 h 456"/>
                <a:gd name="T4" fmla="*/ 26 w 436"/>
                <a:gd name="T5" fmla="*/ 399 h 456"/>
                <a:gd name="T6" fmla="*/ 78 w 436"/>
                <a:gd name="T7" fmla="*/ 425 h 456"/>
                <a:gd name="T8" fmla="*/ 161 w 436"/>
                <a:gd name="T9" fmla="*/ 425 h 456"/>
                <a:gd name="T10" fmla="*/ 273 w 436"/>
                <a:gd name="T11" fmla="*/ 399 h 456"/>
                <a:gd name="T12" fmla="*/ 314 w 436"/>
                <a:gd name="T13" fmla="*/ 456 h 456"/>
                <a:gd name="T14" fmla="*/ 356 w 436"/>
                <a:gd name="T15" fmla="*/ 399 h 456"/>
                <a:gd name="T16" fmla="*/ 436 w 436"/>
                <a:gd name="T17" fmla="*/ 373 h 456"/>
                <a:gd name="T18" fmla="*/ 417 w 436"/>
                <a:gd name="T19" fmla="*/ 283 h 456"/>
                <a:gd name="T20" fmla="*/ 378 w 436"/>
                <a:gd name="T21" fmla="*/ 230 h 456"/>
                <a:gd name="T22" fmla="*/ 350 w 436"/>
                <a:gd name="T23" fmla="*/ 213 h 456"/>
                <a:gd name="T24" fmla="*/ 373 w 436"/>
                <a:gd name="T25" fmla="*/ 203 h 456"/>
                <a:gd name="T26" fmla="*/ 348 w 436"/>
                <a:gd name="T27" fmla="*/ 193 h 456"/>
                <a:gd name="T28" fmla="*/ 324 w 436"/>
                <a:gd name="T29" fmla="*/ 81 h 456"/>
                <a:gd name="T30" fmla="*/ 300 w 436"/>
                <a:gd name="T31" fmla="*/ 6 h 456"/>
                <a:gd name="T32" fmla="*/ 195 w 436"/>
                <a:gd name="T33" fmla="*/ 0 h 456"/>
                <a:gd name="T34" fmla="*/ 190 w 436"/>
                <a:gd name="T35" fmla="*/ 36 h 456"/>
                <a:gd name="T36" fmla="*/ 143 w 436"/>
                <a:gd name="T37" fmla="*/ 42 h 456"/>
                <a:gd name="T38" fmla="*/ 108 w 436"/>
                <a:gd name="T39" fmla="*/ 81 h 456"/>
                <a:gd name="T40" fmla="*/ 85 w 436"/>
                <a:gd name="T41" fmla="*/ 195 h 456"/>
                <a:gd name="T42" fmla="*/ 59 w 436"/>
                <a:gd name="T43" fmla="*/ 203 h 456"/>
                <a:gd name="T44" fmla="*/ 82 w 436"/>
                <a:gd name="T45" fmla="*/ 211 h 456"/>
                <a:gd name="T46" fmla="*/ 54 w 436"/>
                <a:gd name="T47" fmla="*/ 230 h 456"/>
                <a:gd name="T48" fmla="*/ 246 w 436"/>
                <a:gd name="T49" fmla="*/ 48 h 456"/>
                <a:gd name="T50" fmla="*/ 154 w 436"/>
                <a:gd name="T51" fmla="*/ 81 h 456"/>
                <a:gd name="T52" fmla="*/ 289 w 436"/>
                <a:gd name="T53" fmla="*/ 12 h 456"/>
                <a:gd name="T54" fmla="*/ 257 w 436"/>
                <a:gd name="T55" fmla="*/ 83 h 456"/>
                <a:gd name="T56" fmla="*/ 252 w 436"/>
                <a:gd name="T57" fmla="*/ 36 h 456"/>
                <a:gd name="T58" fmla="*/ 201 w 436"/>
                <a:gd name="T59" fmla="*/ 12 h 456"/>
                <a:gd name="T60" fmla="*/ 318 w 436"/>
                <a:gd name="T61" fmla="*/ 96 h 456"/>
                <a:gd name="T62" fmla="*/ 346 w 436"/>
                <a:gd name="T63" fmla="*/ 245 h 456"/>
                <a:gd name="T64" fmla="*/ 402 w 436"/>
                <a:gd name="T65" fmla="*/ 287 h 456"/>
                <a:gd name="T66" fmla="*/ 410 w 436"/>
                <a:gd name="T67" fmla="*/ 346 h 456"/>
                <a:gd name="T68" fmla="*/ 20 w 436"/>
                <a:gd name="T69" fmla="*/ 347 h 456"/>
                <a:gd name="T70" fmla="*/ 56 w 436"/>
                <a:gd name="T71" fmla="*/ 245 h 456"/>
                <a:gd name="T72" fmla="*/ 94 w 436"/>
                <a:gd name="T73" fmla="*/ 239 h 456"/>
                <a:gd name="T74" fmla="*/ 318 w 436"/>
                <a:gd name="T75" fmla="*/ 96 h 456"/>
                <a:gd name="T76" fmla="*/ 26 w 436"/>
                <a:gd name="T77" fmla="*/ 384 h 456"/>
                <a:gd name="T78" fmla="*/ 26 w 436"/>
                <a:gd name="T79" fmla="*/ 361 h 456"/>
                <a:gd name="T80" fmla="*/ 421 w 436"/>
                <a:gd name="T81" fmla="*/ 373 h 456"/>
                <a:gd name="T82" fmla="*/ 314 w 436"/>
                <a:gd name="T83" fmla="*/ 441 h 456"/>
                <a:gd name="T84" fmla="*/ 288 w 436"/>
                <a:gd name="T85" fmla="*/ 399 h 456"/>
                <a:gd name="T86" fmla="*/ 340 w 436"/>
                <a:gd name="T87" fmla="*/ 425 h 456"/>
                <a:gd name="T88" fmla="*/ 119 w 436"/>
                <a:gd name="T89" fmla="*/ 441 h 456"/>
                <a:gd name="T90" fmla="*/ 93 w 436"/>
                <a:gd name="T91" fmla="*/ 399 h 456"/>
                <a:gd name="T92" fmla="*/ 145 w 436"/>
                <a:gd name="T93" fmla="*/ 42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6" h="456">
                  <a:moveTo>
                    <a:pt x="54" y="230"/>
                  </a:moveTo>
                  <a:cubicBezTo>
                    <a:pt x="53" y="230"/>
                    <a:pt x="52" y="230"/>
                    <a:pt x="51" y="231"/>
                  </a:cubicBezTo>
                  <a:cubicBezTo>
                    <a:pt x="50" y="231"/>
                    <a:pt x="23" y="243"/>
                    <a:pt x="15" y="283"/>
                  </a:cubicBezTo>
                  <a:cubicBezTo>
                    <a:pt x="6" y="328"/>
                    <a:pt x="5" y="334"/>
                    <a:pt x="5" y="357"/>
                  </a:cubicBezTo>
                  <a:cubicBezTo>
                    <a:pt x="2" y="362"/>
                    <a:pt x="0" y="367"/>
                    <a:pt x="0" y="373"/>
                  </a:cubicBezTo>
                  <a:cubicBezTo>
                    <a:pt x="0" y="387"/>
                    <a:pt x="12" y="399"/>
                    <a:pt x="26" y="399"/>
                  </a:cubicBezTo>
                  <a:cubicBezTo>
                    <a:pt x="78" y="399"/>
                    <a:pt x="78" y="399"/>
                    <a:pt x="78" y="399"/>
                  </a:cubicBezTo>
                  <a:cubicBezTo>
                    <a:pt x="78" y="425"/>
                    <a:pt x="78" y="425"/>
                    <a:pt x="78" y="425"/>
                  </a:cubicBezTo>
                  <a:cubicBezTo>
                    <a:pt x="78" y="442"/>
                    <a:pt x="96" y="456"/>
                    <a:pt x="119" y="456"/>
                  </a:cubicBezTo>
                  <a:cubicBezTo>
                    <a:pt x="142" y="456"/>
                    <a:pt x="161" y="442"/>
                    <a:pt x="161" y="425"/>
                  </a:cubicBezTo>
                  <a:cubicBezTo>
                    <a:pt x="161" y="399"/>
                    <a:pt x="161" y="399"/>
                    <a:pt x="161" y="399"/>
                  </a:cubicBezTo>
                  <a:cubicBezTo>
                    <a:pt x="273" y="399"/>
                    <a:pt x="273" y="399"/>
                    <a:pt x="273" y="399"/>
                  </a:cubicBezTo>
                  <a:cubicBezTo>
                    <a:pt x="273" y="425"/>
                    <a:pt x="273" y="425"/>
                    <a:pt x="273" y="425"/>
                  </a:cubicBezTo>
                  <a:cubicBezTo>
                    <a:pt x="273" y="442"/>
                    <a:pt x="291" y="456"/>
                    <a:pt x="314" y="456"/>
                  </a:cubicBezTo>
                  <a:cubicBezTo>
                    <a:pt x="337" y="456"/>
                    <a:pt x="356" y="442"/>
                    <a:pt x="356" y="425"/>
                  </a:cubicBezTo>
                  <a:cubicBezTo>
                    <a:pt x="356" y="399"/>
                    <a:pt x="356" y="399"/>
                    <a:pt x="356" y="399"/>
                  </a:cubicBezTo>
                  <a:cubicBezTo>
                    <a:pt x="410" y="399"/>
                    <a:pt x="410" y="399"/>
                    <a:pt x="410" y="399"/>
                  </a:cubicBezTo>
                  <a:cubicBezTo>
                    <a:pt x="425" y="399"/>
                    <a:pt x="436" y="387"/>
                    <a:pt x="436" y="373"/>
                  </a:cubicBezTo>
                  <a:cubicBezTo>
                    <a:pt x="436" y="365"/>
                    <a:pt x="433" y="358"/>
                    <a:pt x="428" y="353"/>
                  </a:cubicBezTo>
                  <a:cubicBezTo>
                    <a:pt x="428" y="333"/>
                    <a:pt x="426" y="325"/>
                    <a:pt x="417" y="283"/>
                  </a:cubicBezTo>
                  <a:cubicBezTo>
                    <a:pt x="409" y="243"/>
                    <a:pt x="382" y="231"/>
                    <a:pt x="381" y="231"/>
                  </a:cubicBezTo>
                  <a:cubicBezTo>
                    <a:pt x="380" y="230"/>
                    <a:pt x="379" y="230"/>
                    <a:pt x="378" y="230"/>
                  </a:cubicBezTo>
                  <a:cubicBezTo>
                    <a:pt x="353" y="230"/>
                    <a:pt x="353" y="230"/>
                    <a:pt x="353" y="230"/>
                  </a:cubicBezTo>
                  <a:cubicBezTo>
                    <a:pt x="350" y="213"/>
                    <a:pt x="350" y="213"/>
                    <a:pt x="350" y="213"/>
                  </a:cubicBezTo>
                  <a:cubicBezTo>
                    <a:pt x="363" y="213"/>
                    <a:pt x="363" y="213"/>
                    <a:pt x="363" y="213"/>
                  </a:cubicBezTo>
                  <a:cubicBezTo>
                    <a:pt x="368" y="213"/>
                    <a:pt x="373" y="208"/>
                    <a:pt x="373" y="203"/>
                  </a:cubicBezTo>
                  <a:cubicBezTo>
                    <a:pt x="373" y="198"/>
                    <a:pt x="368" y="193"/>
                    <a:pt x="363" y="193"/>
                  </a:cubicBezTo>
                  <a:cubicBezTo>
                    <a:pt x="348" y="193"/>
                    <a:pt x="348" y="193"/>
                    <a:pt x="348" y="193"/>
                  </a:cubicBezTo>
                  <a:cubicBezTo>
                    <a:pt x="332" y="87"/>
                    <a:pt x="332" y="87"/>
                    <a:pt x="332" y="87"/>
                  </a:cubicBezTo>
                  <a:cubicBezTo>
                    <a:pt x="331" y="83"/>
                    <a:pt x="328" y="81"/>
                    <a:pt x="324" y="81"/>
                  </a:cubicBezTo>
                  <a:cubicBezTo>
                    <a:pt x="300" y="81"/>
                    <a:pt x="300" y="81"/>
                    <a:pt x="300" y="81"/>
                  </a:cubicBezTo>
                  <a:cubicBezTo>
                    <a:pt x="300" y="6"/>
                    <a:pt x="300" y="6"/>
                    <a:pt x="300" y="6"/>
                  </a:cubicBezTo>
                  <a:cubicBezTo>
                    <a:pt x="300" y="3"/>
                    <a:pt x="298" y="0"/>
                    <a:pt x="295" y="0"/>
                  </a:cubicBezTo>
                  <a:cubicBezTo>
                    <a:pt x="195" y="0"/>
                    <a:pt x="195" y="0"/>
                    <a:pt x="195" y="0"/>
                  </a:cubicBezTo>
                  <a:cubicBezTo>
                    <a:pt x="192" y="0"/>
                    <a:pt x="190" y="3"/>
                    <a:pt x="190" y="6"/>
                  </a:cubicBezTo>
                  <a:cubicBezTo>
                    <a:pt x="190" y="36"/>
                    <a:pt x="190" y="36"/>
                    <a:pt x="190" y="36"/>
                  </a:cubicBezTo>
                  <a:cubicBezTo>
                    <a:pt x="149" y="36"/>
                    <a:pt x="149" y="36"/>
                    <a:pt x="149" y="36"/>
                  </a:cubicBezTo>
                  <a:cubicBezTo>
                    <a:pt x="145" y="36"/>
                    <a:pt x="143" y="39"/>
                    <a:pt x="143" y="42"/>
                  </a:cubicBezTo>
                  <a:cubicBezTo>
                    <a:pt x="143" y="81"/>
                    <a:pt x="143" y="81"/>
                    <a:pt x="143" y="81"/>
                  </a:cubicBezTo>
                  <a:cubicBezTo>
                    <a:pt x="108" y="81"/>
                    <a:pt x="108" y="81"/>
                    <a:pt x="108" y="81"/>
                  </a:cubicBezTo>
                  <a:cubicBezTo>
                    <a:pt x="104" y="81"/>
                    <a:pt x="101" y="83"/>
                    <a:pt x="101" y="87"/>
                  </a:cubicBezTo>
                  <a:cubicBezTo>
                    <a:pt x="85" y="195"/>
                    <a:pt x="85" y="195"/>
                    <a:pt x="85" y="195"/>
                  </a:cubicBezTo>
                  <a:cubicBezTo>
                    <a:pt x="67" y="195"/>
                    <a:pt x="67" y="195"/>
                    <a:pt x="67" y="195"/>
                  </a:cubicBezTo>
                  <a:cubicBezTo>
                    <a:pt x="62" y="195"/>
                    <a:pt x="59" y="199"/>
                    <a:pt x="59" y="203"/>
                  </a:cubicBezTo>
                  <a:cubicBezTo>
                    <a:pt x="59" y="207"/>
                    <a:pt x="62" y="211"/>
                    <a:pt x="67" y="211"/>
                  </a:cubicBezTo>
                  <a:cubicBezTo>
                    <a:pt x="82" y="211"/>
                    <a:pt x="82" y="211"/>
                    <a:pt x="82" y="211"/>
                  </a:cubicBezTo>
                  <a:cubicBezTo>
                    <a:pt x="79" y="230"/>
                    <a:pt x="79" y="230"/>
                    <a:pt x="79" y="230"/>
                  </a:cubicBezTo>
                  <a:lnTo>
                    <a:pt x="54" y="230"/>
                  </a:lnTo>
                  <a:close/>
                  <a:moveTo>
                    <a:pt x="154" y="48"/>
                  </a:moveTo>
                  <a:cubicBezTo>
                    <a:pt x="246" y="48"/>
                    <a:pt x="246" y="48"/>
                    <a:pt x="246" y="48"/>
                  </a:cubicBezTo>
                  <a:cubicBezTo>
                    <a:pt x="246" y="81"/>
                    <a:pt x="246" y="81"/>
                    <a:pt x="246" y="81"/>
                  </a:cubicBezTo>
                  <a:cubicBezTo>
                    <a:pt x="154" y="81"/>
                    <a:pt x="154" y="81"/>
                    <a:pt x="154" y="81"/>
                  </a:cubicBezTo>
                  <a:lnTo>
                    <a:pt x="154" y="48"/>
                  </a:lnTo>
                  <a:close/>
                  <a:moveTo>
                    <a:pt x="289" y="12"/>
                  </a:moveTo>
                  <a:cubicBezTo>
                    <a:pt x="289" y="83"/>
                    <a:pt x="289" y="83"/>
                    <a:pt x="289" y="83"/>
                  </a:cubicBezTo>
                  <a:cubicBezTo>
                    <a:pt x="257" y="83"/>
                    <a:pt x="257" y="83"/>
                    <a:pt x="257" y="83"/>
                  </a:cubicBezTo>
                  <a:cubicBezTo>
                    <a:pt x="257" y="42"/>
                    <a:pt x="257" y="42"/>
                    <a:pt x="257" y="42"/>
                  </a:cubicBezTo>
                  <a:cubicBezTo>
                    <a:pt x="257" y="39"/>
                    <a:pt x="255" y="36"/>
                    <a:pt x="252" y="36"/>
                  </a:cubicBezTo>
                  <a:cubicBezTo>
                    <a:pt x="201" y="36"/>
                    <a:pt x="201" y="36"/>
                    <a:pt x="201" y="36"/>
                  </a:cubicBezTo>
                  <a:cubicBezTo>
                    <a:pt x="201" y="12"/>
                    <a:pt x="201" y="12"/>
                    <a:pt x="201" y="12"/>
                  </a:cubicBezTo>
                  <a:lnTo>
                    <a:pt x="289" y="12"/>
                  </a:lnTo>
                  <a:close/>
                  <a:moveTo>
                    <a:pt x="318" y="96"/>
                  </a:moveTo>
                  <a:cubicBezTo>
                    <a:pt x="339" y="239"/>
                    <a:pt x="339" y="239"/>
                    <a:pt x="339" y="239"/>
                  </a:cubicBezTo>
                  <a:cubicBezTo>
                    <a:pt x="339" y="242"/>
                    <a:pt x="343" y="245"/>
                    <a:pt x="346" y="245"/>
                  </a:cubicBezTo>
                  <a:cubicBezTo>
                    <a:pt x="376" y="245"/>
                    <a:pt x="376" y="245"/>
                    <a:pt x="376" y="245"/>
                  </a:cubicBezTo>
                  <a:cubicBezTo>
                    <a:pt x="381" y="248"/>
                    <a:pt x="397" y="259"/>
                    <a:pt x="402" y="287"/>
                  </a:cubicBezTo>
                  <a:cubicBezTo>
                    <a:pt x="410" y="322"/>
                    <a:pt x="412" y="332"/>
                    <a:pt x="412" y="346"/>
                  </a:cubicBezTo>
                  <a:cubicBezTo>
                    <a:pt x="412" y="346"/>
                    <a:pt x="411" y="346"/>
                    <a:pt x="410" y="346"/>
                  </a:cubicBezTo>
                  <a:cubicBezTo>
                    <a:pt x="26" y="346"/>
                    <a:pt x="26" y="346"/>
                    <a:pt x="26" y="346"/>
                  </a:cubicBezTo>
                  <a:cubicBezTo>
                    <a:pt x="24" y="346"/>
                    <a:pt x="22" y="346"/>
                    <a:pt x="20" y="347"/>
                  </a:cubicBezTo>
                  <a:cubicBezTo>
                    <a:pt x="21" y="332"/>
                    <a:pt x="23" y="322"/>
                    <a:pt x="30" y="287"/>
                  </a:cubicBezTo>
                  <a:cubicBezTo>
                    <a:pt x="36" y="259"/>
                    <a:pt x="52" y="248"/>
                    <a:pt x="56" y="245"/>
                  </a:cubicBezTo>
                  <a:cubicBezTo>
                    <a:pt x="86" y="245"/>
                    <a:pt x="86" y="245"/>
                    <a:pt x="86" y="245"/>
                  </a:cubicBezTo>
                  <a:cubicBezTo>
                    <a:pt x="90" y="245"/>
                    <a:pt x="93" y="242"/>
                    <a:pt x="94" y="239"/>
                  </a:cubicBezTo>
                  <a:cubicBezTo>
                    <a:pt x="115" y="96"/>
                    <a:pt x="115" y="96"/>
                    <a:pt x="115" y="96"/>
                  </a:cubicBezTo>
                  <a:lnTo>
                    <a:pt x="318" y="96"/>
                  </a:lnTo>
                  <a:close/>
                  <a:moveTo>
                    <a:pt x="410" y="384"/>
                  </a:moveTo>
                  <a:cubicBezTo>
                    <a:pt x="26" y="384"/>
                    <a:pt x="26" y="384"/>
                    <a:pt x="26" y="384"/>
                  </a:cubicBezTo>
                  <a:cubicBezTo>
                    <a:pt x="20" y="384"/>
                    <a:pt x="15" y="379"/>
                    <a:pt x="15" y="373"/>
                  </a:cubicBezTo>
                  <a:cubicBezTo>
                    <a:pt x="15" y="366"/>
                    <a:pt x="20" y="361"/>
                    <a:pt x="26" y="361"/>
                  </a:cubicBezTo>
                  <a:cubicBezTo>
                    <a:pt x="410" y="361"/>
                    <a:pt x="410" y="361"/>
                    <a:pt x="410" y="361"/>
                  </a:cubicBezTo>
                  <a:cubicBezTo>
                    <a:pt x="416" y="361"/>
                    <a:pt x="421" y="366"/>
                    <a:pt x="421" y="373"/>
                  </a:cubicBezTo>
                  <a:cubicBezTo>
                    <a:pt x="421" y="379"/>
                    <a:pt x="416" y="384"/>
                    <a:pt x="410" y="384"/>
                  </a:cubicBezTo>
                  <a:close/>
                  <a:moveTo>
                    <a:pt x="314" y="441"/>
                  </a:moveTo>
                  <a:cubicBezTo>
                    <a:pt x="299" y="441"/>
                    <a:pt x="288" y="433"/>
                    <a:pt x="288" y="425"/>
                  </a:cubicBezTo>
                  <a:cubicBezTo>
                    <a:pt x="288" y="399"/>
                    <a:pt x="288" y="399"/>
                    <a:pt x="288" y="399"/>
                  </a:cubicBezTo>
                  <a:cubicBezTo>
                    <a:pt x="340" y="399"/>
                    <a:pt x="340" y="399"/>
                    <a:pt x="340" y="399"/>
                  </a:cubicBezTo>
                  <a:cubicBezTo>
                    <a:pt x="340" y="425"/>
                    <a:pt x="340" y="425"/>
                    <a:pt x="340" y="425"/>
                  </a:cubicBezTo>
                  <a:cubicBezTo>
                    <a:pt x="340" y="433"/>
                    <a:pt x="330" y="441"/>
                    <a:pt x="314" y="441"/>
                  </a:cubicBezTo>
                  <a:close/>
                  <a:moveTo>
                    <a:pt x="119" y="441"/>
                  </a:moveTo>
                  <a:cubicBezTo>
                    <a:pt x="104" y="441"/>
                    <a:pt x="93" y="433"/>
                    <a:pt x="93" y="425"/>
                  </a:cubicBezTo>
                  <a:cubicBezTo>
                    <a:pt x="93" y="399"/>
                    <a:pt x="93" y="399"/>
                    <a:pt x="93" y="399"/>
                  </a:cubicBezTo>
                  <a:cubicBezTo>
                    <a:pt x="145" y="399"/>
                    <a:pt x="145" y="399"/>
                    <a:pt x="145" y="399"/>
                  </a:cubicBezTo>
                  <a:cubicBezTo>
                    <a:pt x="145" y="425"/>
                    <a:pt x="145" y="425"/>
                    <a:pt x="145" y="425"/>
                  </a:cubicBezTo>
                  <a:cubicBezTo>
                    <a:pt x="145" y="433"/>
                    <a:pt x="135" y="441"/>
                    <a:pt x="119" y="4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4" name="Freeform 13">
              <a:extLst>
                <a:ext uri="{FF2B5EF4-FFF2-40B4-BE49-F238E27FC236}">
                  <a16:creationId xmlns:a16="http://schemas.microsoft.com/office/drawing/2014/main" id="{3AEB54D3-AD24-2843-8D84-F5994EE31C16}"/>
                </a:ext>
              </a:extLst>
            </p:cNvPr>
            <p:cNvSpPr>
              <a:spLocks noEditPoints="1"/>
            </p:cNvSpPr>
            <p:nvPr/>
          </p:nvSpPr>
          <p:spPr bwMode="auto">
            <a:xfrm>
              <a:off x="568325" y="3279775"/>
              <a:ext cx="188913" cy="109538"/>
            </a:xfrm>
            <a:custGeom>
              <a:avLst/>
              <a:gdLst>
                <a:gd name="T0" fmla="*/ 8 w 206"/>
                <a:gd name="T1" fmla="*/ 120 h 120"/>
                <a:gd name="T2" fmla="*/ 199 w 206"/>
                <a:gd name="T3" fmla="*/ 120 h 120"/>
                <a:gd name="T4" fmla="*/ 204 w 206"/>
                <a:gd name="T5" fmla="*/ 117 h 120"/>
                <a:gd name="T6" fmla="*/ 206 w 206"/>
                <a:gd name="T7" fmla="*/ 111 h 120"/>
                <a:gd name="T8" fmla="*/ 195 w 206"/>
                <a:gd name="T9" fmla="*/ 7 h 120"/>
                <a:gd name="T10" fmla="*/ 187 w 206"/>
                <a:gd name="T11" fmla="*/ 0 h 120"/>
                <a:gd name="T12" fmla="*/ 19 w 206"/>
                <a:gd name="T13" fmla="*/ 0 h 120"/>
                <a:gd name="T14" fmla="*/ 12 w 206"/>
                <a:gd name="T15" fmla="*/ 7 h 120"/>
                <a:gd name="T16" fmla="*/ 0 w 206"/>
                <a:gd name="T17" fmla="*/ 111 h 120"/>
                <a:gd name="T18" fmla="*/ 2 w 206"/>
                <a:gd name="T19" fmla="*/ 117 h 120"/>
                <a:gd name="T20" fmla="*/ 8 w 206"/>
                <a:gd name="T21" fmla="*/ 120 h 120"/>
                <a:gd name="T22" fmla="*/ 100 w 206"/>
                <a:gd name="T23" fmla="*/ 38 h 120"/>
                <a:gd name="T24" fmla="*/ 112 w 206"/>
                <a:gd name="T25" fmla="*/ 38 h 120"/>
                <a:gd name="T26" fmla="*/ 133 w 206"/>
                <a:gd name="T27" fmla="*/ 38 h 120"/>
                <a:gd name="T28" fmla="*/ 133 w 206"/>
                <a:gd name="T29" fmla="*/ 46 h 120"/>
                <a:gd name="T30" fmla="*/ 79 w 206"/>
                <a:gd name="T31" fmla="*/ 46 h 120"/>
                <a:gd name="T32" fmla="*/ 79 w 206"/>
                <a:gd name="T33" fmla="*/ 38 h 120"/>
                <a:gd name="T34" fmla="*/ 100 w 206"/>
                <a:gd name="T35" fmla="*/ 38 h 120"/>
                <a:gd name="T36" fmla="*/ 108 w 206"/>
                <a:gd name="T37" fmla="*/ 30 h 120"/>
                <a:gd name="T38" fmla="*/ 104 w 206"/>
                <a:gd name="T39" fmla="*/ 30 h 120"/>
                <a:gd name="T40" fmla="*/ 104 w 206"/>
                <a:gd name="T41" fmla="*/ 18 h 120"/>
                <a:gd name="T42" fmla="*/ 108 w 206"/>
                <a:gd name="T43" fmla="*/ 18 h 120"/>
                <a:gd name="T44" fmla="*/ 108 w 206"/>
                <a:gd name="T45" fmla="*/ 30 h 120"/>
                <a:gd name="T46" fmla="*/ 96 w 206"/>
                <a:gd name="T47" fmla="*/ 15 h 120"/>
                <a:gd name="T48" fmla="*/ 96 w 206"/>
                <a:gd name="T49" fmla="*/ 30 h 120"/>
                <a:gd name="T50" fmla="*/ 75 w 206"/>
                <a:gd name="T51" fmla="*/ 30 h 120"/>
                <a:gd name="T52" fmla="*/ 71 w 206"/>
                <a:gd name="T53" fmla="*/ 34 h 120"/>
                <a:gd name="T54" fmla="*/ 71 w 206"/>
                <a:gd name="T55" fmla="*/ 50 h 120"/>
                <a:gd name="T56" fmla="*/ 75 w 206"/>
                <a:gd name="T57" fmla="*/ 53 h 120"/>
                <a:gd name="T58" fmla="*/ 136 w 206"/>
                <a:gd name="T59" fmla="*/ 53 h 120"/>
                <a:gd name="T60" fmla="*/ 140 w 206"/>
                <a:gd name="T61" fmla="*/ 50 h 120"/>
                <a:gd name="T62" fmla="*/ 140 w 206"/>
                <a:gd name="T63" fmla="*/ 34 h 120"/>
                <a:gd name="T64" fmla="*/ 136 w 206"/>
                <a:gd name="T65" fmla="*/ 30 h 120"/>
                <a:gd name="T66" fmla="*/ 116 w 206"/>
                <a:gd name="T67" fmla="*/ 30 h 120"/>
                <a:gd name="T68" fmla="*/ 116 w 206"/>
                <a:gd name="T69" fmla="*/ 15 h 120"/>
                <a:gd name="T70" fmla="*/ 180 w 206"/>
                <a:gd name="T71" fmla="*/ 15 h 120"/>
                <a:gd name="T72" fmla="*/ 190 w 206"/>
                <a:gd name="T73" fmla="*/ 104 h 120"/>
                <a:gd name="T74" fmla="*/ 16 w 206"/>
                <a:gd name="T75" fmla="*/ 104 h 120"/>
                <a:gd name="T76" fmla="*/ 26 w 206"/>
                <a:gd name="T77" fmla="*/ 15 h 120"/>
                <a:gd name="T78" fmla="*/ 96 w 206"/>
                <a:gd name="T79" fmla="*/ 1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20">
                  <a:moveTo>
                    <a:pt x="8" y="120"/>
                  </a:moveTo>
                  <a:cubicBezTo>
                    <a:pt x="199" y="120"/>
                    <a:pt x="199" y="120"/>
                    <a:pt x="199" y="120"/>
                  </a:cubicBezTo>
                  <a:cubicBezTo>
                    <a:pt x="201" y="120"/>
                    <a:pt x="203" y="119"/>
                    <a:pt x="204" y="117"/>
                  </a:cubicBezTo>
                  <a:cubicBezTo>
                    <a:pt x="206" y="116"/>
                    <a:pt x="206" y="113"/>
                    <a:pt x="206" y="111"/>
                  </a:cubicBezTo>
                  <a:cubicBezTo>
                    <a:pt x="195" y="7"/>
                    <a:pt x="195" y="7"/>
                    <a:pt x="195" y="7"/>
                  </a:cubicBezTo>
                  <a:cubicBezTo>
                    <a:pt x="194" y="3"/>
                    <a:pt x="191" y="0"/>
                    <a:pt x="187" y="0"/>
                  </a:cubicBezTo>
                  <a:cubicBezTo>
                    <a:pt x="19" y="0"/>
                    <a:pt x="19" y="0"/>
                    <a:pt x="19" y="0"/>
                  </a:cubicBezTo>
                  <a:cubicBezTo>
                    <a:pt x="15" y="0"/>
                    <a:pt x="12" y="3"/>
                    <a:pt x="12" y="7"/>
                  </a:cubicBezTo>
                  <a:cubicBezTo>
                    <a:pt x="0" y="111"/>
                    <a:pt x="0" y="111"/>
                    <a:pt x="0" y="111"/>
                  </a:cubicBezTo>
                  <a:cubicBezTo>
                    <a:pt x="0" y="113"/>
                    <a:pt x="0" y="116"/>
                    <a:pt x="2" y="117"/>
                  </a:cubicBezTo>
                  <a:cubicBezTo>
                    <a:pt x="3" y="119"/>
                    <a:pt x="5" y="120"/>
                    <a:pt x="8" y="120"/>
                  </a:cubicBezTo>
                  <a:close/>
                  <a:moveTo>
                    <a:pt x="100" y="38"/>
                  </a:moveTo>
                  <a:cubicBezTo>
                    <a:pt x="112" y="38"/>
                    <a:pt x="112" y="38"/>
                    <a:pt x="112" y="38"/>
                  </a:cubicBezTo>
                  <a:cubicBezTo>
                    <a:pt x="133" y="38"/>
                    <a:pt x="133" y="38"/>
                    <a:pt x="133" y="38"/>
                  </a:cubicBezTo>
                  <a:cubicBezTo>
                    <a:pt x="133" y="46"/>
                    <a:pt x="133" y="46"/>
                    <a:pt x="133" y="46"/>
                  </a:cubicBezTo>
                  <a:cubicBezTo>
                    <a:pt x="79" y="46"/>
                    <a:pt x="79" y="46"/>
                    <a:pt x="79" y="46"/>
                  </a:cubicBezTo>
                  <a:cubicBezTo>
                    <a:pt x="79" y="38"/>
                    <a:pt x="79" y="38"/>
                    <a:pt x="79" y="38"/>
                  </a:cubicBezTo>
                  <a:lnTo>
                    <a:pt x="100" y="38"/>
                  </a:lnTo>
                  <a:close/>
                  <a:moveTo>
                    <a:pt x="108" y="30"/>
                  </a:moveTo>
                  <a:cubicBezTo>
                    <a:pt x="104" y="30"/>
                    <a:pt x="104" y="30"/>
                    <a:pt x="104" y="30"/>
                  </a:cubicBezTo>
                  <a:cubicBezTo>
                    <a:pt x="104" y="18"/>
                    <a:pt x="104" y="18"/>
                    <a:pt x="104" y="18"/>
                  </a:cubicBezTo>
                  <a:cubicBezTo>
                    <a:pt x="108" y="18"/>
                    <a:pt x="108" y="18"/>
                    <a:pt x="108" y="18"/>
                  </a:cubicBezTo>
                  <a:lnTo>
                    <a:pt x="108" y="30"/>
                  </a:lnTo>
                  <a:close/>
                  <a:moveTo>
                    <a:pt x="96" y="15"/>
                  </a:moveTo>
                  <a:cubicBezTo>
                    <a:pt x="96" y="30"/>
                    <a:pt x="96" y="30"/>
                    <a:pt x="96" y="30"/>
                  </a:cubicBezTo>
                  <a:cubicBezTo>
                    <a:pt x="75" y="30"/>
                    <a:pt x="75" y="30"/>
                    <a:pt x="75" y="30"/>
                  </a:cubicBezTo>
                  <a:cubicBezTo>
                    <a:pt x="73" y="30"/>
                    <a:pt x="71" y="32"/>
                    <a:pt x="71" y="34"/>
                  </a:cubicBezTo>
                  <a:cubicBezTo>
                    <a:pt x="71" y="50"/>
                    <a:pt x="71" y="50"/>
                    <a:pt x="71" y="50"/>
                  </a:cubicBezTo>
                  <a:cubicBezTo>
                    <a:pt x="71" y="52"/>
                    <a:pt x="73" y="53"/>
                    <a:pt x="75" y="53"/>
                  </a:cubicBezTo>
                  <a:cubicBezTo>
                    <a:pt x="136" y="53"/>
                    <a:pt x="136" y="53"/>
                    <a:pt x="136" y="53"/>
                  </a:cubicBezTo>
                  <a:cubicBezTo>
                    <a:pt x="139" y="53"/>
                    <a:pt x="140" y="52"/>
                    <a:pt x="140" y="50"/>
                  </a:cubicBezTo>
                  <a:cubicBezTo>
                    <a:pt x="140" y="34"/>
                    <a:pt x="140" y="34"/>
                    <a:pt x="140" y="34"/>
                  </a:cubicBezTo>
                  <a:cubicBezTo>
                    <a:pt x="140" y="32"/>
                    <a:pt x="139" y="30"/>
                    <a:pt x="136" y="30"/>
                  </a:cubicBezTo>
                  <a:cubicBezTo>
                    <a:pt x="116" y="30"/>
                    <a:pt x="116" y="30"/>
                    <a:pt x="116" y="30"/>
                  </a:cubicBezTo>
                  <a:cubicBezTo>
                    <a:pt x="116" y="15"/>
                    <a:pt x="116" y="15"/>
                    <a:pt x="116" y="15"/>
                  </a:cubicBezTo>
                  <a:cubicBezTo>
                    <a:pt x="180" y="15"/>
                    <a:pt x="180" y="15"/>
                    <a:pt x="180" y="15"/>
                  </a:cubicBezTo>
                  <a:cubicBezTo>
                    <a:pt x="190" y="104"/>
                    <a:pt x="190" y="104"/>
                    <a:pt x="190" y="104"/>
                  </a:cubicBezTo>
                  <a:cubicBezTo>
                    <a:pt x="16" y="104"/>
                    <a:pt x="16" y="104"/>
                    <a:pt x="16" y="104"/>
                  </a:cubicBezTo>
                  <a:cubicBezTo>
                    <a:pt x="26" y="15"/>
                    <a:pt x="26" y="15"/>
                    <a:pt x="26" y="15"/>
                  </a:cubicBezTo>
                  <a:lnTo>
                    <a:pt x="96"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5" name="Freeform 14">
              <a:extLst>
                <a:ext uri="{FF2B5EF4-FFF2-40B4-BE49-F238E27FC236}">
                  <a16:creationId xmlns:a16="http://schemas.microsoft.com/office/drawing/2014/main" id="{521CF883-9A40-D841-9D9F-CBFD4D635209}"/>
                </a:ext>
              </a:extLst>
            </p:cNvPr>
            <p:cNvSpPr>
              <a:spLocks noEditPoints="1"/>
            </p:cNvSpPr>
            <p:nvPr/>
          </p:nvSpPr>
          <p:spPr bwMode="auto">
            <a:xfrm>
              <a:off x="727075" y="3408363"/>
              <a:ext cx="69850" cy="71438"/>
            </a:xfrm>
            <a:custGeom>
              <a:avLst/>
              <a:gdLst>
                <a:gd name="T0" fmla="*/ 0 w 77"/>
                <a:gd name="T1" fmla="*/ 39 h 78"/>
                <a:gd name="T2" fmla="*/ 39 w 77"/>
                <a:gd name="T3" fmla="*/ 78 h 78"/>
                <a:gd name="T4" fmla="*/ 77 w 77"/>
                <a:gd name="T5" fmla="*/ 39 h 78"/>
                <a:gd name="T6" fmla="*/ 39 w 77"/>
                <a:gd name="T7" fmla="*/ 0 h 78"/>
                <a:gd name="T8" fmla="*/ 0 w 77"/>
                <a:gd name="T9" fmla="*/ 39 h 78"/>
                <a:gd name="T10" fmla="*/ 39 w 77"/>
                <a:gd name="T11" fmla="*/ 16 h 78"/>
                <a:gd name="T12" fmla="*/ 62 w 77"/>
                <a:gd name="T13" fmla="*/ 39 h 78"/>
                <a:gd name="T14" fmla="*/ 39 w 77"/>
                <a:gd name="T15" fmla="*/ 62 h 78"/>
                <a:gd name="T16" fmla="*/ 15 w 77"/>
                <a:gd name="T17" fmla="*/ 39 h 78"/>
                <a:gd name="T18" fmla="*/ 39 w 77"/>
                <a:gd name="T19" fmla="*/ 1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8">
                  <a:moveTo>
                    <a:pt x="0" y="39"/>
                  </a:moveTo>
                  <a:cubicBezTo>
                    <a:pt x="0" y="60"/>
                    <a:pt x="17" y="78"/>
                    <a:pt x="39" y="78"/>
                  </a:cubicBezTo>
                  <a:cubicBezTo>
                    <a:pt x="60" y="78"/>
                    <a:pt x="77" y="60"/>
                    <a:pt x="77" y="39"/>
                  </a:cubicBezTo>
                  <a:cubicBezTo>
                    <a:pt x="77" y="18"/>
                    <a:pt x="60" y="0"/>
                    <a:pt x="39" y="0"/>
                  </a:cubicBezTo>
                  <a:cubicBezTo>
                    <a:pt x="17" y="0"/>
                    <a:pt x="0" y="18"/>
                    <a:pt x="0" y="39"/>
                  </a:cubicBezTo>
                  <a:close/>
                  <a:moveTo>
                    <a:pt x="39" y="16"/>
                  </a:moveTo>
                  <a:cubicBezTo>
                    <a:pt x="51" y="16"/>
                    <a:pt x="62" y="26"/>
                    <a:pt x="62" y="39"/>
                  </a:cubicBezTo>
                  <a:cubicBezTo>
                    <a:pt x="62" y="52"/>
                    <a:pt x="51" y="62"/>
                    <a:pt x="39" y="62"/>
                  </a:cubicBezTo>
                  <a:cubicBezTo>
                    <a:pt x="26" y="62"/>
                    <a:pt x="15" y="52"/>
                    <a:pt x="15" y="39"/>
                  </a:cubicBezTo>
                  <a:cubicBezTo>
                    <a:pt x="15" y="26"/>
                    <a:pt x="26" y="16"/>
                    <a:pt x="3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6" name="Freeform 15">
              <a:extLst>
                <a:ext uri="{FF2B5EF4-FFF2-40B4-BE49-F238E27FC236}">
                  <a16:creationId xmlns:a16="http://schemas.microsoft.com/office/drawing/2014/main" id="{452B8FF1-0745-9843-894E-90C4FCF6CAF5}"/>
                </a:ext>
              </a:extLst>
            </p:cNvPr>
            <p:cNvSpPr>
              <a:spLocks noEditPoints="1"/>
            </p:cNvSpPr>
            <p:nvPr/>
          </p:nvSpPr>
          <p:spPr bwMode="auto">
            <a:xfrm>
              <a:off x="534988" y="3408363"/>
              <a:ext cx="69850" cy="71438"/>
            </a:xfrm>
            <a:custGeom>
              <a:avLst/>
              <a:gdLst>
                <a:gd name="T0" fmla="*/ 39 w 77"/>
                <a:gd name="T1" fmla="*/ 0 h 78"/>
                <a:gd name="T2" fmla="*/ 0 w 77"/>
                <a:gd name="T3" fmla="*/ 39 h 78"/>
                <a:gd name="T4" fmla="*/ 39 w 77"/>
                <a:gd name="T5" fmla="*/ 78 h 78"/>
                <a:gd name="T6" fmla="*/ 77 w 77"/>
                <a:gd name="T7" fmla="*/ 39 h 78"/>
                <a:gd name="T8" fmla="*/ 39 w 77"/>
                <a:gd name="T9" fmla="*/ 0 h 78"/>
                <a:gd name="T10" fmla="*/ 39 w 77"/>
                <a:gd name="T11" fmla="*/ 62 h 78"/>
                <a:gd name="T12" fmla="*/ 15 w 77"/>
                <a:gd name="T13" fmla="*/ 39 h 78"/>
                <a:gd name="T14" fmla="*/ 39 w 77"/>
                <a:gd name="T15" fmla="*/ 16 h 78"/>
                <a:gd name="T16" fmla="*/ 62 w 77"/>
                <a:gd name="T17" fmla="*/ 39 h 78"/>
                <a:gd name="T18" fmla="*/ 39 w 77"/>
                <a:gd name="T19" fmla="*/ 6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8">
                  <a:moveTo>
                    <a:pt x="39" y="0"/>
                  </a:moveTo>
                  <a:cubicBezTo>
                    <a:pt x="17" y="0"/>
                    <a:pt x="0" y="18"/>
                    <a:pt x="0" y="39"/>
                  </a:cubicBezTo>
                  <a:cubicBezTo>
                    <a:pt x="0" y="60"/>
                    <a:pt x="17" y="78"/>
                    <a:pt x="39" y="78"/>
                  </a:cubicBezTo>
                  <a:cubicBezTo>
                    <a:pt x="60" y="78"/>
                    <a:pt x="77" y="60"/>
                    <a:pt x="77" y="39"/>
                  </a:cubicBezTo>
                  <a:cubicBezTo>
                    <a:pt x="77" y="18"/>
                    <a:pt x="60" y="0"/>
                    <a:pt x="39" y="0"/>
                  </a:cubicBezTo>
                  <a:close/>
                  <a:moveTo>
                    <a:pt x="39" y="62"/>
                  </a:moveTo>
                  <a:cubicBezTo>
                    <a:pt x="26" y="62"/>
                    <a:pt x="15" y="52"/>
                    <a:pt x="15" y="39"/>
                  </a:cubicBezTo>
                  <a:cubicBezTo>
                    <a:pt x="15" y="26"/>
                    <a:pt x="26" y="16"/>
                    <a:pt x="39" y="16"/>
                  </a:cubicBezTo>
                  <a:cubicBezTo>
                    <a:pt x="51" y="16"/>
                    <a:pt x="62" y="26"/>
                    <a:pt x="62" y="39"/>
                  </a:cubicBezTo>
                  <a:cubicBezTo>
                    <a:pt x="62" y="52"/>
                    <a:pt x="51" y="62"/>
                    <a:pt x="39"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68" name="Rectangle 29">
            <a:extLst>
              <a:ext uri="{FF2B5EF4-FFF2-40B4-BE49-F238E27FC236}">
                <a16:creationId xmlns:a16="http://schemas.microsoft.com/office/drawing/2014/main" id="{DE0156E0-4DEF-E742-A1F3-BB7B240BD6AB}"/>
              </a:ext>
            </a:extLst>
          </p:cNvPr>
          <p:cNvSpPr/>
          <p:nvPr/>
        </p:nvSpPr>
        <p:spPr>
          <a:xfrm>
            <a:off x="2808295" y="2726162"/>
            <a:ext cx="2009488" cy="1090748"/>
          </a:xfrm>
          <a:prstGeom prst="rect">
            <a:avLst/>
          </a:prstGeom>
        </p:spPr>
        <p:txBody>
          <a:bodyPr wrap="square">
            <a:spAutoFit/>
          </a:bodyPr>
          <a:lstStyle/>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Pytorch</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结构</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(Github Wiki, Forums, PPT)</a:t>
            </a:r>
          </a:p>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Pytorch</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源码分析：计算图，</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op</a:t>
            </a:r>
            <a:endParaRPr lang="zh-CN" altLang="en-US" sz="1200" dirty="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69" name="Rectangle 29">
            <a:extLst>
              <a:ext uri="{FF2B5EF4-FFF2-40B4-BE49-F238E27FC236}">
                <a16:creationId xmlns:a16="http://schemas.microsoft.com/office/drawing/2014/main" id="{ACBBB96F-BE48-E447-8A8F-28FDA826D774}"/>
              </a:ext>
            </a:extLst>
          </p:cNvPr>
          <p:cNvSpPr/>
          <p:nvPr/>
        </p:nvSpPr>
        <p:spPr>
          <a:xfrm>
            <a:off x="4763980" y="2274577"/>
            <a:ext cx="2635225" cy="1603709"/>
          </a:xfrm>
          <a:prstGeom prst="rect">
            <a:avLst/>
          </a:prstGeom>
        </p:spPr>
        <p:txBody>
          <a:bodyPr wrap="square">
            <a:spAutoFit/>
          </a:bodyPr>
          <a:lstStyle/>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GPU</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内存优化：</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recomputation, swapping ……</a:t>
            </a:r>
          </a:p>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op</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优化：</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gemm, cuda guide, data layout, auto-tuning</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 </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a:t>
            </a:r>
          </a:p>
          <a:p>
            <a:pPr marL="171450" lvl="0" indent="-171450">
              <a:lnSpc>
                <a:spcPts val="2000"/>
              </a:lnSpc>
              <a:buFont typeface="Arial" panose="020B0604020202020204" pitchFamily="34" charset="0"/>
              <a:buChar char="•"/>
              <a:defRPr/>
            </a:pP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图优化：</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op fusion, CSE ……</a:t>
            </a:r>
          </a:p>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Compliers for Deep Learning</a:t>
            </a:r>
            <a:endParaRPr lang="zh-CN" altLang="en-US" sz="1200" dirty="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0" name="Rectangle 29">
            <a:extLst>
              <a:ext uri="{FF2B5EF4-FFF2-40B4-BE49-F238E27FC236}">
                <a16:creationId xmlns:a16="http://schemas.microsoft.com/office/drawing/2014/main" id="{235DB504-A22F-0E40-BBE6-7B9304A36606}"/>
              </a:ext>
            </a:extLst>
          </p:cNvPr>
          <p:cNvSpPr/>
          <p:nvPr/>
        </p:nvSpPr>
        <p:spPr>
          <a:xfrm>
            <a:off x="7213848" y="2723028"/>
            <a:ext cx="2009488" cy="1603709"/>
          </a:xfrm>
          <a:prstGeom prst="rect">
            <a:avLst/>
          </a:prstGeom>
        </p:spPr>
        <p:txBody>
          <a:bodyPr wrap="square">
            <a:spAutoFit/>
          </a:bodyPr>
          <a:lstStyle/>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TVM</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原理与技术</a:t>
            </a:r>
            <a:endPar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marL="17145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TVM</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的部署与测试</a:t>
            </a:r>
            <a:endPar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TVM</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自定义优化：</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Pass, Op Pattern</a:t>
            </a:r>
          </a:p>
          <a:p>
            <a:pPr marL="171450" lvl="0" indent="-171450" algn="ctr">
              <a:lnSpc>
                <a:spcPts val="2000"/>
              </a:lnSpc>
              <a:buFont typeface="Arial" panose="020B0604020202020204" pitchFamily="34" charset="0"/>
              <a:buChar char="•"/>
              <a:defRPr/>
            </a:pPr>
            <a:endPar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marL="171450" lvl="0" indent="-171450" algn="ctr">
              <a:lnSpc>
                <a:spcPts val="2000"/>
              </a:lnSpc>
              <a:buFont typeface="Arial" panose="020B0604020202020204" pitchFamily="34" charset="0"/>
              <a:buChar char="•"/>
              <a:defRPr/>
            </a:pPr>
            <a:endParaRPr lang="zh-CN" altLang="en-US" sz="1200" dirty="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45" name="TextBox 21">
            <a:extLst>
              <a:ext uri="{FF2B5EF4-FFF2-40B4-BE49-F238E27FC236}">
                <a16:creationId xmlns:a16="http://schemas.microsoft.com/office/drawing/2014/main" id="{41843B8E-F311-4AE6-84B4-D3AD49358B15}"/>
              </a:ext>
            </a:extLst>
          </p:cNvPr>
          <p:cNvSpPr txBox="1"/>
          <p:nvPr/>
        </p:nvSpPr>
        <p:spPr>
          <a:xfrm>
            <a:off x="2928803" y="2268193"/>
            <a:ext cx="1768471" cy="369332"/>
          </a:xfrm>
          <a:prstGeom prst="rect">
            <a:avLst/>
          </a:prstGeom>
          <a:noFill/>
        </p:spPr>
        <p:txBody>
          <a:bodyPr wrap="square" rtlCol="0">
            <a:spAutoFit/>
          </a:bodyPr>
          <a:lstStyle/>
          <a:p>
            <a:pPr algn="ctr"/>
            <a:r>
              <a:rPr lang="en-US" altLang="zh-CN"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Pytorch</a:t>
            </a:r>
            <a:r>
              <a:rPr lang="zh-CN" altLang="en-US"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框架</a:t>
            </a:r>
            <a:endParaRPr lang="en-US" b="1"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1" name="TextBox 21">
            <a:extLst>
              <a:ext uri="{FF2B5EF4-FFF2-40B4-BE49-F238E27FC236}">
                <a16:creationId xmlns:a16="http://schemas.microsoft.com/office/drawing/2014/main" id="{9EE1A1C2-D0AD-41A9-B427-9E46DCBDF2FA}"/>
              </a:ext>
            </a:extLst>
          </p:cNvPr>
          <p:cNvSpPr txBox="1"/>
          <p:nvPr/>
        </p:nvSpPr>
        <p:spPr>
          <a:xfrm>
            <a:off x="9097055" y="3581513"/>
            <a:ext cx="1948091" cy="369332"/>
          </a:xfrm>
          <a:prstGeom prst="rect">
            <a:avLst/>
          </a:prstGeom>
          <a:noFill/>
        </p:spPr>
        <p:txBody>
          <a:bodyPr wrap="square" rtlCol="0">
            <a:spAutoFit/>
          </a:bodyPr>
          <a:lstStyle/>
          <a:p>
            <a:pPr algn="ctr"/>
            <a:r>
              <a:rPr lang="zh-CN" altLang="en-US" b="1">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课程学习</a:t>
            </a:r>
            <a:endParaRPr lang="en-US" b="1"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6" name="Rectangle 29">
            <a:extLst>
              <a:ext uri="{FF2B5EF4-FFF2-40B4-BE49-F238E27FC236}">
                <a16:creationId xmlns:a16="http://schemas.microsoft.com/office/drawing/2014/main" id="{A695DA03-C035-48A5-9D3F-74FE570F6352}"/>
              </a:ext>
            </a:extLst>
          </p:cNvPr>
          <p:cNvSpPr/>
          <p:nvPr/>
        </p:nvSpPr>
        <p:spPr>
          <a:xfrm>
            <a:off x="9075882" y="4002469"/>
            <a:ext cx="2009488" cy="321306"/>
          </a:xfrm>
          <a:prstGeom prst="rect">
            <a:avLst/>
          </a:prstGeom>
        </p:spPr>
        <p:txBody>
          <a:bodyPr wrap="square">
            <a:spAutoFit/>
          </a:bodyPr>
          <a:lstStyle/>
          <a:p>
            <a:pPr marL="171450" lvl="0" indent="-171450">
              <a:lnSpc>
                <a:spcPts val="2000"/>
              </a:lnSpc>
              <a:buFont typeface="Arial" panose="020B0604020202020204" pitchFamily="34" charset="0"/>
              <a:buChar char="•"/>
              <a:defRPr/>
            </a:pP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大作业</a:t>
            </a:r>
            <a:endParaRPr lang="zh-CN" altLang="en-US" sz="1200" dirty="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nvGrpSpPr>
          <p:cNvPr id="77" name="Group 39">
            <a:extLst>
              <a:ext uri="{FF2B5EF4-FFF2-40B4-BE49-F238E27FC236}">
                <a16:creationId xmlns:a16="http://schemas.microsoft.com/office/drawing/2014/main" id="{E7A41D37-F948-4796-9B53-A4D6696B4E92}"/>
              </a:ext>
            </a:extLst>
          </p:cNvPr>
          <p:cNvGrpSpPr/>
          <p:nvPr/>
        </p:nvGrpSpPr>
        <p:grpSpPr>
          <a:xfrm>
            <a:off x="9880601" y="2943552"/>
            <a:ext cx="400050" cy="417513"/>
            <a:chOff x="463550" y="3175000"/>
            <a:chExt cx="400050" cy="417513"/>
          </a:xfrm>
          <a:solidFill>
            <a:schemeClr val="accent1"/>
          </a:solidFill>
        </p:grpSpPr>
        <p:sp>
          <p:nvSpPr>
            <p:cNvPr id="78" name="Freeform 12">
              <a:extLst>
                <a:ext uri="{FF2B5EF4-FFF2-40B4-BE49-F238E27FC236}">
                  <a16:creationId xmlns:a16="http://schemas.microsoft.com/office/drawing/2014/main" id="{B5E57A53-BE62-4F29-92C9-7807FB8FCC2D}"/>
                </a:ext>
              </a:extLst>
            </p:cNvPr>
            <p:cNvSpPr>
              <a:spLocks noEditPoints="1"/>
            </p:cNvSpPr>
            <p:nvPr/>
          </p:nvSpPr>
          <p:spPr bwMode="auto">
            <a:xfrm>
              <a:off x="463550" y="3175000"/>
              <a:ext cx="400050" cy="417513"/>
            </a:xfrm>
            <a:custGeom>
              <a:avLst/>
              <a:gdLst>
                <a:gd name="T0" fmla="*/ 51 w 436"/>
                <a:gd name="T1" fmla="*/ 231 h 456"/>
                <a:gd name="T2" fmla="*/ 5 w 436"/>
                <a:gd name="T3" fmla="*/ 357 h 456"/>
                <a:gd name="T4" fmla="*/ 26 w 436"/>
                <a:gd name="T5" fmla="*/ 399 h 456"/>
                <a:gd name="T6" fmla="*/ 78 w 436"/>
                <a:gd name="T7" fmla="*/ 425 h 456"/>
                <a:gd name="T8" fmla="*/ 161 w 436"/>
                <a:gd name="T9" fmla="*/ 425 h 456"/>
                <a:gd name="T10" fmla="*/ 273 w 436"/>
                <a:gd name="T11" fmla="*/ 399 h 456"/>
                <a:gd name="T12" fmla="*/ 314 w 436"/>
                <a:gd name="T13" fmla="*/ 456 h 456"/>
                <a:gd name="T14" fmla="*/ 356 w 436"/>
                <a:gd name="T15" fmla="*/ 399 h 456"/>
                <a:gd name="T16" fmla="*/ 436 w 436"/>
                <a:gd name="T17" fmla="*/ 373 h 456"/>
                <a:gd name="T18" fmla="*/ 417 w 436"/>
                <a:gd name="T19" fmla="*/ 283 h 456"/>
                <a:gd name="T20" fmla="*/ 378 w 436"/>
                <a:gd name="T21" fmla="*/ 230 h 456"/>
                <a:gd name="T22" fmla="*/ 350 w 436"/>
                <a:gd name="T23" fmla="*/ 213 h 456"/>
                <a:gd name="T24" fmla="*/ 373 w 436"/>
                <a:gd name="T25" fmla="*/ 203 h 456"/>
                <a:gd name="T26" fmla="*/ 348 w 436"/>
                <a:gd name="T27" fmla="*/ 193 h 456"/>
                <a:gd name="T28" fmla="*/ 324 w 436"/>
                <a:gd name="T29" fmla="*/ 81 h 456"/>
                <a:gd name="T30" fmla="*/ 300 w 436"/>
                <a:gd name="T31" fmla="*/ 6 h 456"/>
                <a:gd name="T32" fmla="*/ 195 w 436"/>
                <a:gd name="T33" fmla="*/ 0 h 456"/>
                <a:gd name="T34" fmla="*/ 190 w 436"/>
                <a:gd name="T35" fmla="*/ 36 h 456"/>
                <a:gd name="T36" fmla="*/ 143 w 436"/>
                <a:gd name="T37" fmla="*/ 42 h 456"/>
                <a:gd name="T38" fmla="*/ 108 w 436"/>
                <a:gd name="T39" fmla="*/ 81 h 456"/>
                <a:gd name="T40" fmla="*/ 85 w 436"/>
                <a:gd name="T41" fmla="*/ 195 h 456"/>
                <a:gd name="T42" fmla="*/ 59 w 436"/>
                <a:gd name="T43" fmla="*/ 203 h 456"/>
                <a:gd name="T44" fmla="*/ 82 w 436"/>
                <a:gd name="T45" fmla="*/ 211 h 456"/>
                <a:gd name="T46" fmla="*/ 54 w 436"/>
                <a:gd name="T47" fmla="*/ 230 h 456"/>
                <a:gd name="T48" fmla="*/ 246 w 436"/>
                <a:gd name="T49" fmla="*/ 48 h 456"/>
                <a:gd name="T50" fmla="*/ 154 w 436"/>
                <a:gd name="T51" fmla="*/ 81 h 456"/>
                <a:gd name="T52" fmla="*/ 289 w 436"/>
                <a:gd name="T53" fmla="*/ 12 h 456"/>
                <a:gd name="T54" fmla="*/ 257 w 436"/>
                <a:gd name="T55" fmla="*/ 83 h 456"/>
                <a:gd name="T56" fmla="*/ 252 w 436"/>
                <a:gd name="T57" fmla="*/ 36 h 456"/>
                <a:gd name="T58" fmla="*/ 201 w 436"/>
                <a:gd name="T59" fmla="*/ 12 h 456"/>
                <a:gd name="T60" fmla="*/ 318 w 436"/>
                <a:gd name="T61" fmla="*/ 96 h 456"/>
                <a:gd name="T62" fmla="*/ 346 w 436"/>
                <a:gd name="T63" fmla="*/ 245 h 456"/>
                <a:gd name="T64" fmla="*/ 402 w 436"/>
                <a:gd name="T65" fmla="*/ 287 h 456"/>
                <a:gd name="T66" fmla="*/ 410 w 436"/>
                <a:gd name="T67" fmla="*/ 346 h 456"/>
                <a:gd name="T68" fmla="*/ 20 w 436"/>
                <a:gd name="T69" fmla="*/ 347 h 456"/>
                <a:gd name="T70" fmla="*/ 56 w 436"/>
                <a:gd name="T71" fmla="*/ 245 h 456"/>
                <a:gd name="T72" fmla="*/ 94 w 436"/>
                <a:gd name="T73" fmla="*/ 239 h 456"/>
                <a:gd name="T74" fmla="*/ 318 w 436"/>
                <a:gd name="T75" fmla="*/ 96 h 456"/>
                <a:gd name="T76" fmla="*/ 26 w 436"/>
                <a:gd name="T77" fmla="*/ 384 h 456"/>
                <a:gd name="T78" fmla="*/ 26 w 436"/>
                <a:gd name="T79" fmla="*/ 361 h 456"/>
                <a:gd name="T80" fmla="*/ 421 w 436"/>
                <a:gd name="T81" fmla="*/ 373 h 456"/>
                <a:gd name="T82" fmla="*/ 314 w 436"/>
                <a:gd name="T83" fmla="*/ 441 h 456"/>
                <a:gd name="T84" fmla="*/ 288 w 436"/>
                <a:gd name="T85" fmla="*/ 399 h 456"/>
                <a:gd name="T86" fmla="*/ 340 w 436"/>
                <a:gd name="T87" fmla="*/ 425 h 456"/>
                <a:gd name="T88" fmla="*/ 119 w 436"/>
                <a:gd name="T89" fmla="*/ 441 h 456"/>
                <a:gd name="T90" fmla="*/ 93 w 436"/>
                <a:gd name="T91" fmla="*/ 399 h 456"/>
                <a:gd name="T92" fmla="*/ 145 w 436"/>
                <a:gd name="T93" fmla="*/ 42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6" h="456">
                  <a:moveTo>
                    <a:pt x="54" y="230"/>
                  </a:moveTo>
                  <a:cubicBezTo>
                    <a:pt x="53" y="230"/>
                    <a:pt x="52" y="230"/>
                    <a:pt x="51" y="231"/>
                  </a:cubicBezTo>
                  <a:cubicBezTo>
                    <a:pt x="50" y="231"/>
                    <a:pt x="23" y="243"/>
                    <a:pt x="15" y="283"/>
                  </a:cubicBezTo>
                  <a:cubicBezTo>
                    <a:pt x="6" y="328"/>
                    <a:pt x="5" y="334"/>
                    <a:pt x="5" y="357"/>
                  </a:cubicBezTo>
                  <a:cubicBezTo>
                    <a:pt x="2" y="362"/>
                    <a:pt x="0" y="367"/>
                    <a:pt x="0" y="373"/>
                  </a:cubicBezTo>
                  <a:cubicBezTo>
                    <a:pt x="0" y="387"/>
                    <a:pt x="12" y="399"/>
                    <a:pt x="26" y="399"/>
                  </a:cubicBezTo>
                  <a:cubicBezTo>
                    <a:pt x="78" y="399"/>
                    <a:pt x="78" y="399"/>
                    <a:pt x="78" y="399"/>
                  </a:cubicBezTo>
                  <a:cubicBezTo>
                    <a:pt x="78" y="425"/>
                    <a:pt x="78" y="425"/>
                    <a:pt x="78" y="425"/>
                  </a:cubicBezTo>
                  <a:cubicBezTo>
                    <a:pt x="78" y="442"/>
                    <a:pt x="96" y="456"/>
                    <a:pt x="119" y="456"/>
                  </a:cubicBezTo>
                  <a:cubicBezTo>
                    <a:pt x="142" y="456"/>
                    <a:pt x="161" y="442"/>
                    <a:pt x="161" y="425"/>
                  </a:cubicBezTo>
                  <a:cubicBezTo>
                    <a:pt x="161" y="399"/>
                    <a:pt x="161" y="399"/>
                    <a:pt x="161" y="399"/>
                  </a:cubicBezTo>
                  <a:cubicBezTo>
                    <a:pt x="273" y="399"/>
                    <a:pt x="273" y="399"/>
                    <a:pt x="273" y="399"/>
                  </a:cubicBezTo>
                  <a:cubicBezTo>
                    <a:pt x="273" y="425"/>
                    <a:pt x="273" y="425"/>
                    <a:pt x="273" y="425"/>
                  </a:cubicBezTo>
                  <a:cubicBezTo>
                    <a:pt x="273" y="442"/>
                    <a:pt x="291" y="456"/>
                    <a:pt x="314" y="456"/>
                  </a:cubicBezTo>
                  <a:cubicBezTo>
                    <a:pt x="337" y="456"/>
                    <a:pt x="356" y="442"/>
                    <a:pt x="356" y="425"/>
                  </a:cubicBezTo>
                  <a:cubicBezTo>
                    <a:pt x="356" y="399"/>
                    <a:pt x="356" y="399"/>
                    <a:pt x="356" y="399"/>
                  </a:cubicBezTo>
                  <a:cubicBezTo>
                    <a:pt x="410" y="399"/>
                    <a:pt x="410" y="399"/>
                    <a:pt x="410" y="399"/>
                  </a:cubicBezTo>
                  <a:cubicBezTo>
                    <a:pt x="425" y="399"/>
                    <a:pt x="436" y="387"/>
                    <a:pt x="436" y="373"/>
                  </a:cubicBezTo>
                  <a:cubicBezTo>
                    <a:pt x="436" y="365"/>
                    <a:pt x="433" y="358"/>
                    <a:pt x="428" y="353"/>
                  </a:cubicBezTo>
                  <a:cubicBezTo>
                    <a:pt x="428" y="333"/>
                    <a:pt x="426" y="325"/>
                    <a:pt x="417" y="283"/>
                  </a:cubicBezTo>
                  <a:cubicBezTo>
                    <a:pt x="409" y="243"/>
                    <a:pt x="382" y="231"/>
                    <a:pt x="381" y="231"/>
                  </a:cubicBezTo>
                  <a:cubicBezTo>
                    <a:pt x="380" y="230"/>
                    <a:pt x="379" y="230"/>
                    <a:pt x="378" y="230"/>
                  </a:cubicBezTo>
                  <a:cubicBezTo>
                    <a:pt x="353" y="230"/>
                    <a:pt x="353" y="230"/>
                    <a:pt x="353" y="230"/>
                  </a:cubicBezTo>
                  <a:cubicBezTo>
                    <a:pt x="350" y="213"/>
                    <a:pt x="350" y="213"/>
                    <a:pt x="350" y="213"/>
                  </a:cubicBezTo>
                  <a:cubicBezTo>
                    <a:pt x="363" y="213"/>
                    <a:pt x="363" y="213"/>
                    <a:pt x="363" y="213"/>
                  </a:cubicBezTo>
                  <a:cubicBezTo>
                    <a:pt x="368" y="213"/>
                    <a:pt x="373" y="208"/>
                    <a:pt x="373" y="203"/>
                  </a:cubicBezTo>
                  <a:cubicBezTo>
                    <a:pt x="373" y="198"/>
                    <a:pt x="368" y="193"/>
                    <a:pt x="363" y="193"/>
                  </a:cubicBezTo>
                  <a:cubicBezTo>
                    <a:pt x="348" y="193"/>
                    <a:pt x="348" y="193"/>
                    <a:pt x="348" y="193"/>
                  </a:cubicBezTo>
                  <a:cubicBezTo>
                    <a:pt x="332" y="87"/>
                    <a:pt x="332" y="87"/>
                    <a:pt x="332" y="87"/>
                  </a:cubicBezTo>
                  <a:cubicBezTo>
                    <a:pt x="331" y="83"/>
                    <a:pt x="328" y="81"/>
                    <a:pt x="324" y="81"/>
                  </a:cubicBezTo>
                  <a:cubicBezTo>
                    <a:pt x="300" y="81"/>
                    <a:pt x="300" y="81"/>
                    <a:pt x="300" y="81"/>
                  </a:cubicBezTo>
                  <a:cubicBezTo>
                    <a:pt x="300" y="6"/>
                    <a:pt x="300" y="6"/>
                    <a:pt x="300" y="6"/>
                  </a:cubicBezTo>
                  <a:cubicBezTo>
                    <a:pt x="300" y="3"/>
                    <a:pt x="298" y="0"/>
                    <a:pt x="295" y="0"/>
                  </a:cubicBezTo>
                  <a:cubicBezTo>
                    <a:pt x="195" y="0"/>
                    <a:pt x="195" y="0"/>
                    <a:pt x="195" y="0"/>
                  </a:cubicBezTo>
                  <a:cubicBezTo>
                    <a:pt x="192" y="0"/>
                    <a:pt x="190" y="3"/>
                    <a:pt x="190" y="6"/>
                  </a:cubicBezTo>
                  <a:cubicBezTo>
                    <a:pt x="190" y="36"/>
                    <a:pt x="190" y="36"/>
                    <a:pt x="190" y="36"/>
                  </a:cubicBezTo>
                  <a:cubicBezTo>
                    <a:pt x="149" y="36"/>
                    <a:pt x="149" y="36"/>
                    <a:pt x="149" y="36"/>
                  </a:cubicBezTo>
                  <a:cubicBezTo>
                    <a:pt x="145" y="36"/>
                    <a:pt x="143" y="39"/>
                    <a:pt x="143" y="42"/>
                  </a:cubicBezTo>
                  <a:cubicBezTo>
                    <a:pt x="143" y="81"/>
                    <a:pt x="143" y="81"/>
                    <a:pt x="143" y="81"/>
                  </a:cubicBezTo>
                  <a:cubicBezTo>
                    <a:pt x="108" y="81"/>
                    <a:pt x="108" y="81"/>
                    <a:pt x="108" y="81"/>
                  </a:cubicBezTo>
                  <a:cubicBezTo>
                    <a:pt x="104" y="81"/>
                    <a:pt x="101" y="83"/>
                    <a:pt x="101" y="87"/>
                  </a:cubicBezTo>
                  <a:cubicBezTo>
                    <a:pt x="85" y="195"/>
                    <a:pt x="85" y="195"/>
                    <a:pt x="85" y="195"/>
                  </a:cubicBezTo>
                  <a:cubicBezTo>
                    <a:pt x="67" y="195"/>
                    <a:pt x="67" y="195"/>
                    <a:pt x="67" y="195"/>
                  </a:cubicBezTo>
                  <a:cubicBezTo>
                    <a:pt x="62" y="195"/>
                    <a:pt x="59" y="199"/>
                    <a:pt x="59" y="203"/>
                  </a:cubicBezTo>
                  <a:cubicBezTo>
                    <a:pt x="59" y="207"/>
                    <a:pt x="62" y="211"/>
                    <a:pt x="67" y="211"/>
                  </a:cubicBezTo>
                  <a:cubicBezTo>
                    <a:pt x="82" y="211"/>
                    <a:pt x="82" y="211"/>
                    <a:pt x="82" y="211"/>
                  </a:cubicBezTo>
                  <a:cubicBezTo>
                    <a:pt x="79" y="230"/>
                    <a:pt x="79" y="230"/>
                    <a:pt x="79" y="230"/>
                  </a:cubicBezTo>
                  <a:lnTo>
                    <a:pt x="54" y="230"/>
                  </a:lnTo>
                  <a:close/>
                  <a:moveTo>
                    <a:pt x="154" y="48"/>
                  </a:moveTo>
                  <a:cubicBezTo>
                    <a:pt x="246" y="48"/>
                    <a:pt x="246" y="48"/>
                    <a:pt x="246" y="48"/>
                  </a:cubicBezTo>
                  <a:cubicBezTo>
                    <a:pt x="246" y="81"/>
                    <a:pt x="246" y="81"/>
                    <a:pt x="246" y="81"/>
                  </a:cubicBezTo>
                  <a:cubicBezTo>
                    <a:pt x="154" y="81"/>
                    <a:pt x="154" y="81"/>
                    <a:pt x="154" y="81"/>
                  </a:cubicBezTo>
                  <a:lnTo>
                    <a:pt x="154" y="48"/>
                  </a:lnTo>
                  <a:close/>
                  <a:moveTo>
                    <a:pt x="289" y="12"/>
                  </a:moveTo>
                  <a:cubicBezTo>
                    <a:pt x="289" y="83"/>
                    <a:pt x="289" y="83"/>
                    <a:pt x="289" y="83"/>
                  </a:cubicBezTo>
                  <a:cubicBezTo>
                    <a:pt x="257" y="83"/>
                    <a:pt x="257" y="83"/>
                    <a:pt x="257" y="83"/>
                  </a:cubicBezTo>
                  <a:cubicBezTo>
                    <a:pt x="257" y="42"/>
                    <a:pt x="257" y="42"/>
                    <a:pt x="257" y="42"/>
                  </a:cubicBezTo>
                  <a:cubicBezTo>
                    <a:pt x="257" y="39"/>
                    <a:pt x="255" y="36"/>
                    <a:pt x="252" y="36"/>
                  </a:cubicBezTo>
                  <a:cubicBezTo>
                    <a:pt x="201" y="36"/>
                    <a:pt x="201" y="36"/>
                    <a:pt x="201" y="36"/>
                  </a:cubicBezTo>
                  <a:cubicBezTo>
                    <a:pt x="201" y="12"/>
                    <a:pt x="201" y="12"/>
                    <a:pt x="201" y="12"/>
                  </a:cubicBezTo>
                  <a:lnTo>
                    <a:pt x="289" y="12"/>
                  </a:lnTo>
                  <a:close/>
                  <a:moveTo>
                    <a:pt x="318" y="96"/>
                  </a:moveTo>
                  <a:cubicBezTo>
                    <a:pt x="339" y="239"/>
                    <a:pt x="339" y="239"/>
                    <a:pt x="339" y="239"/>
                  </a:cubicBezTo>
                  <a:cubicBezTo>
                    <a:pt x="339" y="242"/>
                    <a:pt x="343" y="245"/>
                    <a:pt x="346" y="245"/>
                  </a:cubicBezTo>
                  <a:cubicBezTo>
                    <a:pt x="376" y="245"/>
                    <a:pt x="376" y="245"/>
                    <a:pt x="376" y="245"/>
                  </a:cubicBezTo>
                  <a:cubicBezTo>
                    <a:pt x="381" y="248"/>
                    <a:pt x="397" y="259"/>
                    <a:pt x="402" y="287"/>
                  </a:cubicBezTo>
                  <a:cubicBezTo>
                    <a:pt x="410" y="322"/>
                    <a:pt x="412" y="332"/>
                    <a:pt x="412" y="346"/>
                  </a:cubicBezTo>
                  <a:cubicBezTo>
                    <a:pt x="412" y="346"/>
                    <a:pt x="411" y="346"/>
                    <a:pt x="410" y="346"/>
                  </a:cubicBezTo>
                  <a:cubicBezTo>
                    <a:pt x="26" y="346"/>
                    <a:pt x="26" y="346"/>
                    <a:pt x="26" y="346"/>
                  </a:cubicBezTo>
                  <a:cubicBezTo>
                    <a:pt x="24" y="346"/>
                    <a:pt x="22" y="346"/>
                    <a:pt x="20" y="347"/>
                  </a:cubicBezTo>
                  <a:cubicBezTo>
                    <a:pt x="21" y="332"/>
                    <a:pt x="23" y="322"/>
                    <a:pt x="30" y="287"/>
                  </a:cubicBezTo>
                  <a:cubicBezTo>
                    <a:pt x="36" y="259"/>
                    <a:pt x="52" y="248"/>
                    <a:pt x="56" y="245"/>
                  </a:cubicBezTo>
                  <a:cubicBezTo>
                    <a:pt x="86" y="245"/>
                    <a:pt x="86" y="245"/>
                    <a:pt x="86" y="245"/>
                  </a:cubicBezTo>
                  <a:cubicBezTo>
                    <a:pt x="90" y="245"/>
                    <a:pt x="93" y="242"/>
                    <a:pt x="94" y="239"/>
                  </a:cubicBezTo>
                  <a:cubicBezTo>
                    <a:pt x="115" y="96"/>
                    <a:pt x="115" y="96"/>
                    <a:pt x="115" y="96"/>
                  </a:cubicBezTo>
                  <a:lnTo>
                    <a:pt x="318" y="96"/>
                  </a:lnTo>
                  <a:close/>
                  <a:moveTo>
                    <a:pt x="410" y="384"/>
                  </a:moveTo>
                  <a:cubicBezTo>
                    <a:pt x="26" y="384"/>
                    <a:pt x="26" y="384"/>
                    <a:pt x="26" y="384"/>
                  </a:cubicBezTo>
                  <a:cubicBezTo>
                    <a:pt x="20" y="384"/>
                    <a:pt x="15" y="379"/>
                    <a:pt x="15" y="373"/>
                  </a:cubicBezTo>
                  <a:cubicBezTo>
                    <a:pt x="15" y="366"/>
                    <a:pt x="20" y="361"/>
                    <a:pt x="26" y="361"/>
                  </a:cubicBezTo>
                  <a:cubicBezTo>
                    <a:pt x="410" y="361"/>
                    <a:pt x="410" y="361"/>
                    <a:pt x="410" y="361"/>
                  </a:cubicBezTo>
                  <a:cubicBezTo>
                    <a:pt x="416" y="361"/>
                    <a:pt x="421" y="366"/>
                    <a:pt x="421" y="373"/>
                  </a:cubicBezTo>
                  <a:cubicBezTo>
                    <a:pt x="421" y="379"/>
                    <a:pt x="416" y="384"/>
                    <a:pt x="410" y="384"/>
                  </a:cubicBezTo>
                  <a:close/>
                  <a:moveTo>
                    <a:pt x="314" y="441"/>
                  </a:moveTo>
                  <a:cubicBezTo>
                    <a:pt x="299" y="441"/>
                    <a:pt x="288" y="433"/>
                    <a:pt x="288" y="425"/>
                  </a:cubicBezTo>
                  <a:cubicBezTo>
                    <a:pt x="288" y="399"/>
                    <a:pt x="288" y="399"/>
                    <a:pt x="288" y="399"/>
                  </a:cubicBezTo>
                  <a:cubicBezTo>
                    <a:pt x="340" y="399"/>
                    <a:pt x="340" y="399"/>
                    <a:pt x="340" y="399"/>
                  </a:cubicBezTo>
                  <a:cubicBezTo>
                    <a:pt x="340" y="425"/>
                    <a:pt x="340" y="425"/>
                    <a:pt x="340" y="425"/>
                  </a:cubicBezTo>
                  <a:cubicBezTo>
                    <a:pt x="340" y="433"/>
                    <a:pt x="330" y="441"/>
                    <a:pt x="314" y="441"/>
                  </a:cubicBezTo>
                  <a:close/>
                  <a:moveTo>
                    <a:pt x="119" y="441"/>
                  </a:moveTo>
                  <a:cubicBezTo>
                    <a:pt x="104" y="441"/>
                    <a:pt x="93" y="433"/>
                    <a:pt x="93" y="425"/>
                  </a:cubicBezTo>
                  <a:cubicBezTo>
                    <a:pt x="93" y="399"/>
                    <a:pt x="93" y="399"/>
                    <a:pt x="93" y="399"/>
                  </a:cubicBezTo>
                  <a:cubicBezTo>
                    <a:pt x="145" y="399"/>
                    <a:pt x="145" y="399"/>
                    <a:pt x="145" y="399"/>
                  </a:cubicBezTo>
                  <a:cubicBezTo>
                    <a:pt x="145" y="425"/>
                    <a:pt x="145" y="425"/>
                    <a:pt x="145" y="425"/>
                  </a:cubicBezTo>
                  <a:cubicBezTo>
                    <a:pt x="145" y="433"/>
                    <a:pt x="135" y="441"/>
                    <a:pt x="119" y="4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9" name="Freeform 13">
              <a:extLst>
                <a:ext uri="{FF2B5EF4-FFF2-40B4-BE49-F238E27FC236}">
                  <a16:creationId xmlns:a16="http://schemas.microsoft.com/office/drawing/2014/main" id="{345604B9-8607-455C-B1FC-1511E96B04C2}"/>
                </a:ext>
              </a:extLst>
            </p:cNvPr>
            <p:cNvSpPr>
              <a:spLocks noEditPoints="1"/>
            </p:cNvSpPr>
            <p:nvPr/>
          </p:nvSpPr>
          <p:spPr bwMode="auto">
            <a:xfrm>
              <a:off x="568325" y="3279775"/>
              <a:ext cx="188913" cy="109538"/>
            </a:xfrm>
            <a:custGeom>
              <a:avLst/>
              <a:gdLst>
                <a:gd name="T0" fmla="*/ 8 w 206"/>
                <a:gd name="T1" fmla="*/ 120 h 120"/>
                <a:gd name="T2" fmla="*/ 199 w 206"/>
                <a:gd name="T3" fmla="*/ 120 h 120"/>
                <a:gd name="T4" fmla="*/ 204 w 206"/>
                <a:gd name="T5" fmla="*/ 117 h 120"/>
                <a:gd name="T6" fmla="*/ 206 w 206"/>
                <a:gd name="T7" fmla="*/ 111 h 120"/>
                <a:gd name="T8" fmla="*/ 195 w 206"/>
                <a:gd name="T9" fmla="*/ 7 h 120"/>
                <a:gd name="T10" fmla="*/ 187 w 206"/>
                <a:gd name="T11" fmla="*/ 0 h 120"/>
                <a:gd name="T12" fmla="*/ 19 w 206"/>
                <a:gd name="T13" fmla="*/ 0 h 120"/>
                <a:gd name="T14" fmla="*/ 12 w 206"/>
                <a:gd name="T15" fmla="*/ 7 h 120"/>
                <a:gd name="T16" fmla="*/ 0 w 206"/>
                <a:gd name="T17" fmla="*/ 111 h 120"/>
                <a:gd name="T18" fmla="*/ 2 w 206"/>
                <a:gd name="T19" fmla="*/ 117 h 120"/>
                <a:gd name="T20" fmla="*/ 8 w 206"/>
                <a:gd name="T21" fmla="*/ 120 h 120"/>
                <a:gd name="T22" fmla="*/ 100 w 206"/>
                <a:gd name="T23" fmla="*/ 38 h 120"/>
                <a:gd name="T24" fmla="*/ 112 w 206"/>
                <a:gd name="T25" fmla="*/ 38 h 120"/>
                <a:gd name="T26" fmla="*/ 133 w 206"/>
                <a:gd name="T27" fmla="*/ 38 h 120"/>
                <a:gd name="T28" fmla="*/ 133 w 206"/>
                <a:gd name="T29" fmla="*/ 46 h 120"/>
                <a:gd name="T30" fmla="*/ 79 w 206"/>
                <a:gd name="T31" fmla="*/ 46 h 120"/>
                <a:gd name="T32" fmla="*/ 79 w 206"/>
                <a:gd name="T33" fmla="*/ 38 h 120"/>
                <a:gd name="T34" fmla="*/ 100 w 206"/>
                <a:gd name="T35" fmla="*/ 38 h 120"/>
                <a:gd name="T36" fmla="*/ 108 w 206"/>
                <a:gd name="T37" fmla="*/ 30 h 120"/>
                <a:gd name="T38" fmla="*/ 104 w 206"/>
                <a:gd name="T39" fmla="*/ 30 h 120"/>
                <a:gd name="T40" fmla="*/ 104 w 206"/>
                <a:gd name="T41" fmla="*/ 18 h 120"/>
                <a:gd name="T42" fmla="*/ 108 w 206"/>
                <a:gd name="T43" fmla="*/ 18 h 120"/>
                <a:gd name="T44" fmla="*/ 108 w 206"/>
                <a:gd name="T45" fmla="*/ 30 h 120"/>
                <a:gd name="T46" fmla="*/ 96 w 206"/>
                <a:gd name="T47" fmla="*/ 15 h 120"/>
                <a:gd name="T48" fmla="*/ 96 w 206"/>
                <a:gd name="T49" fmla="*/ 30 h 120"/>
                <a:gd name="T50" fmla="*/ 75 w 206"/>
                <a:gd name="T51" fmla="*/ 30 h 120"/>
                <a:gd name="T52" fmla="*/ 71 w 206"/>
                <a:gd name="T53" fmla="*/ 34 h 120"/>
                <a:gd name="T54" fmla="*/ 71 w 206"/>
                <a:gd name="T55" fmla="*/ 50 h 120"/>
                <a:gd name="T56" fmla="*/ 75 w 206"/>
                <a:gd name="T57" fmla="*/ 53 h 120"/>
                <a:gd name="T58" fmla="*/ 136 w 206"/>
                <a:gd name="T59" fmla="*/ 53 h 120"/>
                <a:gd name="T60" fmla="*/ 140 w 206"/>
                <a:gd name="T61" fmla="*/ 50 h 120"/>
                <a:gd name="T62" fmla="*/ 140 w 206"/>
                <a:gd name="T63" fmla="*/ 34 h 120"/>
                <a:gd name="T64" fmla="*/ 136 w 206"/>
                <a:gd name="T65" fmla="*/ 30 h 120"/>
                <a:gd name="T66" fmla="*/ 116 w 206"/>
                <a:gd name="T67" fmla="*/ 30 h 120"/>
                <a:gd name="T68" fmla="*/ 116 w 206"/>
                <a:gd name="T69" fmla="*/ 15 h 120"/>
                <a:gd name="T70" fmla="*/ 180 w 206"/>
                <a:gd name="T71" fmla="*/ 15 h 120"/>
                <a:gd name="T72" fmla="*/ 190 w 206"/>
                <a:gd name="T73" fmla="*/ 104 h 120"/>
                <a:gd name="T74" fmla="*/ 16 w 206"/>
                <a:gd name="T75" fmla="*/ 104 h 120"/>
                <a:gd name="T76" fmla="*/ 26 w 206"/>
                <a:gd name="T77" fmla="*/ 15 h 120"/>
                <a:gd name="T78" fmla="*/ 96 w 206"/>
                <a:gd name="T79" fmla="*/ 1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20">
                  <a:moveTo>
                    <a:pt x="8" y="120"/>
                  </a:moveTo>
                  <a:cubicBezTo>
                    <a:pt x="199" y="120"/>
                    <a:pt x="199" y="120"/>
                    <a:pt x="199" y="120"/>
                  </a:cubicBezTo>
                  <a:cubicBezTo>
                    <a:pt x="201" y="120"/>
                    <a:pt x="203" y="119"/>
                    <a:pt x="204" y="117"/>
                  </a:cubicBezTo>
                  <a:cubicBezTo>
                    <a:pt x="206" y="116"/>
                    <a:pt x="206" y="113"/>
                    <a:pt x="206" y="111"/>
                  </a:cubicBezTo>
                  <a:cubicBezTo>
                    <a:pt x="195" y="7"/>
                    <a:pt x="195" y="7"/>
                    <a:pt x="195" y="7"/>
                  </a:cubicBezTo>
                  <a:cubicBezTo>
                    <a:pt x="194" y="3"/>
                    <a:pt x="191" y="0"/>
                    <a:pt x="187" y="0"/>
                  </a:cubicBezTo>
                  <a:cubicBezTo>
                    <a:pt x="19" y="0"/>
                    <a:pt x="19" y="0"/>
                    <a:pt x="19" y="0"/>
                  </a:cubicBezTo>
                  <a:cubicBezTo>
                    <a:pt x="15" y="0"/>
                    <a:pt x="12" y="3"/>
                    <a:pt x="12" y="7"/>
                  </a:cubicBezTo>
                  <a:cubicBezTo>
                    <a:pt x="0" y="111"/>
                    <a:pt x="0" y="111"/>
                    <a:pt x="0" y="111"/>
                  </a:cubicBezTo>
                  <a:cubicBezTo>
                    <a:pt x="0" y="113"/>
                    <a:pt x="0" y="116"/>
                    <a:pt x="2" y="117"/>
                  </a:cubicBezTo>
                  <a:cubicBezTo>
                    <a:pt x="3" y="119"/>
                    <a:pt x="5" y="120"/>
                    <a:pt x="8" y="120"/>
                  </a:cubicBezTo>
                  <a:close/>
                  <a:moveTo>
                    <a:pt x="100" y="38"/>
                  </a:moveTo>
                  <a:cubicBezTo>
                    <a:pt x="112" y="38"/>
                    <a:pt x="112" y="38"/>
                    <a:pt x="112" y="38"/>
                  </a:cubicBezTo>
                  <a:cubicBezTo>
                    <a:pt x="133" y="38"/>
                    <a:pt x="133" y="38"/>
                    <a:pt x="133" y="38"/>
                  </a:cubicBezTo>
                  <a:cubicBezTo>
                    <a:pt x="133" y="46"/>
                    <a:pt x="133" y="46"/>
                    <a:pt x="133" y="46"/>
                  </a:cubicBezTo>
                  <a:cubicBezTo>
                    <a:pt x="79" y="46"/>
                    <a:pt x="79" y="46"/>
                    <a:pt x="79" y="46"/>
                  </a:cubicBezTo>
                  <a:cubicBezTo>
                    <a:pt x="79" y="38"/>
                    <a:pt x="79" y="38"/>
                    <a:pt x="79" y="38"/>
                  </a:cubicBezTo>
                  <a:lnTo>
                    <a:pt x="100" y="38"/>
                  </a:lnTo>
                  <a:close/>
                  <a:moveTo>
                    <a:pt x="108" y="30"/>
                  </a:moveTo>
                  <a:cubicBezTo>
                    <a:pt x="104" y="30"/>
                    <a:pt x="104" y="30"/>
                    <a:pt x="104" y="30"/>
                  </a:cubicBezTo>
                  <a:cubicBezTo>
                    <a:pt x="104" y="18"/>
                    <a:pt x="104" y="18"/>
                    <a:pt x="104" y="18"/>
                  </a:cubicBezTo>
                  <a:cubicBezTo>
                    <a:pt x="108" y="18"/>
                    <a:pt x="108" y="18"/>
                    <a:pt x="108" y="18"/>
                  </a:cubicBezTo>
                  <a:lnTo>
                    <a:pt x="108" y="30"/>
                  </a:lnTo>
                  <a:close/>
                  <a:moveTo>
                    <a:pt x="96" y="15"/>
                  </a:moveTo>
                  <a:cubicBezTo>
                    <a:pt x="96" y="30"/>
                    <a:pt x="96" y="30"/>
                    <a:pt x="96" y="30"/>
                  </a:cubicBezTo>
                  <a:cubicBezTo>
                    <a:pt x="75" y="30"/>
                    <a:pt x="75" y="30"/>
                    <a:pt x="75" y="30"/>
                  </a:cubicBezTo>
                  <a:cubicBezTo>
                    <a:pt x="73" y="30"/>
                    <a:pt x="71" y="32"/>
                    <a:pt x="71" y="34"/>
                  </a:cubicBezTo>
                  <a:cubicBezTo>
                    <a:pt x="71" y="50"/>
                    <a:pt x="71" y="50"/>
                    <a:pt x="71" y="50"/>
                  </a:cubicBezTo>
                  <a:cubicBezTo>
                    <a:pt x="71" y="52"/>
                    <a:pt x="73" y="53"/>
                    <a:pt x="75" y="53"/>
                  </a:cubicBezTo>
                  <a:cubicBezTo>
                    <a:pt x="136" y="53"/>
                    <a:pt x="136" y="53"/>
                    <a:pt x="136" y="53"/>
                  </a:cubicBezTo>
                  <a:cubicBezTo>
                    <a:pt x="139" y="53"/>
                    <a:pt x="140" y="52"/>
                    <a:pt x="140" y="50"/>
                  </a:cubicBezTo>
                  <a:cubicBezTo>
                    <a:pt x="140" y="34"/>
                    <a:pt x="140" y="34"/>
                    <a:pt x="140" y="34"/>
                  </a:cubicBezTo>
                  <a:cubicBezTo>
                    <a:pt x="140" y="32"/>
                    <a:pt x="139" y="30"/>
                    <a:pt x="136" y="30"/>
                  </a:cubicBezTo>
                  <a:cubicBezTo>
                    <a:pt x="116" y="30"/>
                    <a:pt x="116" y="30"/>
                    <a:pt x="116" y="30"/>
                  </a:cubicBezTo>
                  <a:cubicBezTo>
                    <a:pt x="116" y="15"/>
                    <a:pt x="116" y="15"/>
                    <a:pt x="116" y="15"/>
                  </a:cubicBezTo>
                  <a:cubicBezTo>
                    <a:pt x="180" y="15"/>
                    <a:pt x="180" y="15"/>
                    <a:pt x="180" y="15"/>
                  </a:cubicBezTo>
                  <a:cubicBezTo>
                    <a:pt x="190" y="104"/>
                    <a:pt x="190" y="104"/>
                    <a:pt x="190" y="104"/>
                  </a:cubicBezTo>
                  <a:cubicBezTo>
                    <a:pt x="16" y="104"/>
                    <a:pt x="16" y="104"/>
                    <a:pt x="16" y="104"/>
                  </a:cubicBezTo>
                  <a:cubicBezTo>
                    <a:pt x="26" y="15"/>
                    <a:pt x="26" y="15"/>
                    <a:pt x="26" y="15"/>
                  </a:cubicBezTo>
                  <a:lnTo>
                    <a:pt x="96"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0" name="Freeform 14">
              <a:extLst>
                <a:ext uri="{FF2B5EF4-FFF2-40B4-BE49-F238E27FC236}">
                  <a16:creationId xmlns:a16="http://schemas.microsoft.com/office/drawing/2014/main" id="{C51CC255-74D7-4F7B-B250-510433BEB310}"/>
                </a:ext>
              </a:extLst>
            </p:cNvPr>
            <p:cNvSpPr>
              <a:spLocks noEditPoints="1"/>
            </p:cNvSpPr>
            <p:nvPr/>
          </p:nvSpPr>
          <p:spPr bwMode="auto">
            <a:xfrm>
              <a:off x="727075" y="3408363"/>
              <a:ext cx="69850" cy="71438"/>
            </a:xfrm>
            <a:custGeom>
              <a:avLst/>
              <a:gdLst>
                <a:gd name="T0" fmla="*/ 0 w 77"/>
                <a:gd name="T1" fmla="*/ 39 h 78"/>
                <a:gd name="T2" fmla="*/ 39 w 77"/>
                <a:gd name="T3" fmla="*/ 78 h 78"/>
                <a:gd name="T4" fmla="*/ 77 w 77"/>
                <a:gd name="T5" fmla="*/ 39 h 78"/>
                <a:gd name="T6" fmla="*/ 39 w 77"/>
                <a:gd name="T7" fmla="*/ 0 h 78"/>
                <a:gd name="T8" fmla="*/ 0 w 77"/>
                <a:gd name="T9" fmla="*/ 39 h 78"/>
                <a:gd name="T10" fmla="*/ 39 w 77"/>
                <a:gd name="T11" fmla="*/ 16 h 78"/>
                <a:gd name="T12" fmla="*/ 62 w 77"/>
                <a:gd name="T13" fmla="*/ 39 h 78"/>
                <a:gd name="T14" fmla="*/ 39 w 77"/>
                <a:gd name="T15" fmla="*/ 62 h 78"/>
                <a:gd name="T16" fmla="*/ 15 w 77"/>
                <a:gd name="T17" fmla="*/ 39 h 78"/>
                <a:gd name="T18" fmla="*/ 39 w 77"/>
                <a:gd name="T19" fmla="*/ 1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8">
                  <a:moveTo>
                    <a:pt x="0" y="39"/>
                  </a:moveTo>
                  <a:cubicBezTo>
                    <a:pt x="0" y="60"/>
                    <a:pt x="17" y="78"/>
                    <a:pt x="39" y="78"/>
                  </a:cubicBezTo>
                  <a:cubicBezTo>
                    <a:pt x="60" y="78"/>
                    <a:pt x="77" y="60"/>
                    <a:pt x="77" y="39"/>
                  </a:cubicBezTo>
                  <a:cubicBezTo>
                    <a:pt x="77" y="18"/>
                    <a:pt x="60" y="0"/>
                    <a:pt x="39" y="0"/>
                  </a:cubicBezTo>
                  <a:cubicBezTo>
                    <a:pt x="17" y="0"/>
                    <a:pt x="0" y="18"/>
                    <a:pt x="0" y="39"/>
                  </a:cubicBezTo>
                  <a:close/>
                  <a:moveTo>
                    <a:pt x="39" y="16"/>
                  </a:moveTo>
                  <a:cubicBezTo>
                    <a:pt x="51" y="16"/>
                    <a:pt x="62" y="26"/>
                    <a:pt x="62" y="39"/>
                  </a:cubicBezTo>
                  <a:cubicBezTo>
                    <a:pt x="62" y="52"/>
                    <a:pt x="51" y="62"/>
                    <a:pt x="39" y="62"/>
                  </a:cubicBezTo>
                  <a:cubicBezTo>
                    <a:pt x="26" y="62"/>
                    <a:pt x="15" y="52"/>
                    <a:pt x="15" y="39"/>
                  </a:cubicBezTo>
                  <a:cubicBezTo>
                    <a:pt x="15" y="26"/>
                    <a:pt x="26" y="16"/>
                    <a:pt x="3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1" name="Freeform 15">
              <a:extLst>
                <a:ext uri="{FF2B5EF4-FFF2-40B4-BE49-F238E27FC236}">
                  <a16:creationId xmlns:a16="http://schemas.microsoft.com/office/drawing/2014/main" id="{F2030FC7-EED3-4D18-8565-2F03322158E6}"/>
                </a:ext>
              </a:extLst>
            </p:cNvPr>
            <p:cNvSpPr>
              <a:spLocks noEditPoints="1"/>
            </p:cNvSpPr>
            <p:nvPr/>
          </p:nvSpPr>
          <p:spPr bwMode="auto">
            <a:xfrm>
              <a:off x="534988" y="3408363"/>
              <a:ext cx="69850" cy="71438"/>
            </a:xfrm>
            <a:custGeom>
              <a:avLst/>
              <a:gdLst>
                <a:gd name="T0" fmla="*/ 39 w 77"/>
                <a:gd name="T1" fmla="*/ 0 h 78"/>
                <a:gd name="T2" fmla="*/ 0 w 77"/>
                <a:gd name="T3" fmla="*/ 39 h 78"/>
                <a:gd name="T4" fmla="*/ 39 w 77"/>
                <a:gd name="T5" fmla="*/ 78 h 78"/>
                <a:gd name="T6" fmla="*/ 77 w 77"/>
                <a:gd name="T7" fmla="*/ 39 h 78"/>
                <a:gd name="T8" fmla="*/ 39 w 77"/>
                <a:gd name="T9" fmla="*/ 0 h 78"/>
                <a:gd name="T10" fmla="*/ 39 w 77"/>
                <a:gd name="T11" fmla="*/ 62 h 78"/>
                <a:gd name="T12" fmla="*/ 15 w 77"/>
                <a:gd name="T13" fmla="*/ 39 h 78"/>
                <a:gd name="T14" fmla="*/ 39 w 77"/>
                <a:gd name="T15" fmla="*/ 16 h 78"/>
                <a:gd name="T16" fmla="*/ 62 w 77"/>
                <a:gd name="T17" fmla="*/ 39 h 78"/>
                <a:gd name="T18" fmla="*/ 39 w 77"/>
                <a:gd name="T19" fmla="*/ 6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8">
                  <a:moveTo>
                    <a:pt x="39" y="0"/>
                  </a:moveTo>
                  <a:cubicBezTo>
                    <a:pt x="17" y="0"/>
                    <a:pt x="0" y="18"/>
                    <a:pt x="0" y="39"/>
                  </a:cubicBezTo>
                  <a:cubicBezTo>
                    <a:pt x="0" y="60"/>
                    <a:pt x="17" y="78"/>
                    <a:pt x="39" y="78"/>
                  </a:cubicBezTo>
                  <a:cubicBezTo>
                    <a:pt x="60" y="78"/>
                    <a:pt x="77" y="60"/>
                    <a:pt x="77" y="39"/>
                  </a:cubicBezTo>
                  <a:cubicBezTo>
                    <a:pt x="77" y="18"/>
                    <a:pt x="60" y="0"/>
                    <a:pt x="39" y="0"/>
                  </a:cubicBezTo>
                  <a:close/>
                  <a:moveTo>
                    <a:pt x="39" y="62"/>
                  </a:moveTo>
                  <a:cubicBezTo>
                    <a:pt x="26" y="62"/>
                    <a:pt x="15" y="52"/>
                    <a:pt x="15" y="39"/>
                  </a:cubicBezTo>
                  <a:cubicBezTo>
                    <a:pt x="15" y="26"/>
                    <a:pt x="26" y="16"/>
                    <a:pt x="39" y="16"/>
                  </a:cubicBezTo>
                  <a:cubicBezTo>
                    <a:pt x="51" y="16"/>
                    <a:pt x="62" y="26"/>
                    <a:pt x="62" y="39"/>
                  </a:cubicBezTo>
                  <a:cubicBezTo>
                    <a:pt x="62" y="52"/>
                    <a:pt x="51" y="62"/>
                    <a:pt x="39"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lumMod val="65000"/>
                    <a:lumOff val="35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grpSp>
      <p:sp>
        <p:nvSpPr>
          <p:cNvPr id="82" name="Rectangle 29">
            <a:extLst>
              <a:ext uri="{FF2B5EF4-FFF2-40B4-BE49-F238E27FC236}">
                <a16:creationId xmlns:a16="http://schemas.microsoft.com/office/drawing/2014/main" id="{7E6DA73F-C92C-4C0D-A8CA-51359C06B6DC}"/>
              </a:ext>
            </a:extLst>
          </p:cNvPr>
          <p:cNvSpPr/>
          <p:nvPr/>
        </p:nvSpPr>
        <p:spPr>
          <a:xfrm>
            <a:off x="975238" y="3676903"/>
            <a:ext cx="2009488" cy="1347228"/>
          </a:xfrm>
          <a:prstGeom prst="rect">
            <a:avLst/>
          </a:prstGeom>
        </p:spPr>
        <p:txBody>
          <a:bodyPr wrap="square">
            <a:spAutoFit/>
          </a:bodyPr>
          <a:lstStyle/>
          <a:p>
            <a:pPr marL="171450" lvl="0" indent="-171450">
              <a:lnSpc>
                <a:spcPts val="2000"/>
              </a:lnSpc>
              <a:buFont typeface="Arial" panose="020B0604020202020204" pitchFamily="34" charset="0"/>
              <a:buChar char="•"/>
              <a:defRPr/>
            </a:pP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机器学习，深度学习中常用的网络模型</a:t>
            </a:r>
            <a:endPar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marL="171450" lvl="0" indent="-171450">
              <a:lnSpc>
                <a:spcPts val="2000"/>
              </a:lnSpc>
              <a:buFont typeface="Arial" panose="020B0604020202020204" pitchFamily="34" charset="0"/>
              <a:buChar char="•"/>
              <a:defRPr/>
            </a:pP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CUDA</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编程</a:t>
            </a:r>
            <a:endPar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a:p>
            <a:pPr marL="171450" lvl="0" indent="-171450">
              <a:lnSpc>
                <a:spcPts val="2000"/>
              </a:lnSpc>
              <a:buFont typeface="Arial" panose="020B0604020202020204" pitchFamily="34" charset="0"/>
              <a:buChar char="•"/>
              <a:defRPr/>
            </a:pP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优化</a:t>
            </a:r>
            <a:r>
              <a:rPr lang="en-US" altLang="zh-CN"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CUDA</a:t>
            </a:r>
            <a:r>
              <a:rPr lang="zh-CN" altLang="en-US" sz="120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rPr>
              <a:t>程序，充分利用硬件进行并行</a:t>
            </a:r>
            <a:endParaRPr lang="zh-CN" altLang="en-US" sz="1200" dirty="0">
              <a:solidFill>
                <a:schemeClr val="bg1">
                  <a:lumMod val="50000"/>
                </a:schemeClr>
              </a:solidFill>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Tree>
    <p:extLst>
      <p:ext uri="{BB962C8B-B14F-4D97-AF65-F5344CB8AC3E}">
        <p14:creationId xmlns:p14="http://schemas.microsoft.com/office/powerpoint/2010/main" val="135689607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ppt_x"/>
                                          </p:val>
                                        </p:tav>
                                        <p:tav tm="100000">
                                          <p:val>
                                            <p:strVal val="#ppt_x"/>
                                          </p:val>
                                        </p:tav>
                                      </p:tavLst>
                                    </p:anim>
                                    <p:anim calcmode="lin" valueType="num">
                                      <p:cBhvr additive="base">
                                        <p:cTn id="12" dur="500" fill="hold"/>
                                        <p:tgtEl>
                                          <p:spTgt spid="4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fill="hold"/>
                                        <p:tgtEl>
                                          <p:spTgt spid="54"/>
                                        </p:tgtEl>
                                        <p:attrNameLst>
                                          <p:attrName>ppt_x</p:attrName>
                                        </p:attrNameLst>
                                      </p:cBhvr>
                                      <p:tavLst>
                                        <p:tav tm="0">
                                          <p:val>
                                            <p:strVal val="#ppt_x"/>
                                          </p:val>
                                        </p:tav>
                                        <p:tav tm="100000">
                                          <p:val>
                                            <p:strVal val="#ppt_x"/>
                                          </p:val>
                                        </p:tav>
                                      </p:tavLst>
                                    </p:anim>
                                    <p:anim calcmode="lin" valueType="num">
                                      <p:cBhvr additive="base">
                                        <p:cTn id="24" dur="500" fill="hold"/>
                                        <p:tgtEl>
                                          <p:spTgt spid="5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fill="hold"/>
                                        <p:tgtEl>
                                          <p:spTgt spid="57"/>
                                        </p:tgtEl>
                                        <p:attrNameLst>
                                          <p:attrName>ppt_x</p:attrName>
                                        </p:attrNameLst>
                                      </p:cBhvr>
                                      <p:tavLst>
                                        <p:tav tm="0">
                                          <p:val>
                                            <p:strVal val="#ppt_x"/>
                                          </p:val>
                                        </p:tav>
                                        <p:tav tm="100000">
                                          <p:val>
                                            <p:strVal val="#ppt_x"/>
                                          </p:val>
                                        </p:tav>
                                      </p:tavLst>
                                    </p:anim>
                                    <p:anim calcmode="lin" valueType="num">
                                      <p:cBhvr additive="base">
                                        <p:cTn id="28" dur="500" fill="hold"/>
                                        <p:tgtEl>
                                          <p:spTgt spid="5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2"/>
                                        </p:tgtEl>
                                        <p:attrNameLst>
                                          <p:attrName>style.visibility</p:attrName>
                                        </p:attrNameLst>
                                      </p:cBhvr>
                                      <p:to>
                                        <p:strVal val="visible"/>
                                      </p:to>
                                    </p:set>
                                    <p:anim calcmode="lin" valueType="num">
                                      <p:cBhvr additive="base">
                                        <p:cTn id="31" dur="500" fill="hold"/>
                                        <p:tgtEl>
                                          <p:spTgt spid="62"/>
                                        </p:tgtEl>
                                        <p:attrNameLst>
                                          <p:attrName>ppt_x</p:attrName>
                                        </p:attrNameLst>
                                      </p:cBhvr>
                                      <p:tavLst>
                                        <p:tav tm="0">
                                          <p:val>
                                            <p:strVal val="#ppt_x"/>
                                          </p:val>
                                        </p:tav>
                                        <p:tav tm="100000">
                                          <p:val>
                                            <p:strVal val="#ppt_x"/>
                                          </p:val>
                                        </p:tav>
                                      </p:tavLst>
                                    </p:anim>
                                    <p:anim calcmode="lin" valueType="num">
                                      <p:cBhvr additive="base">
                                        <p:cTn id="32" dur="500" fill="hold"/>
                                        <p:tgtEl>
                                          <p:spTgt spid="62"/>
                                        </p:tgtEl>
                                        <p:attrNameLst>
                                          <p:attrName>ppt_y</p:attrName>
                                        </p:attrNameLst>
                                      </p:cBhvr>
                                      <p:tavLst>
                                        <p:tav tm="0">
                                          <p:val>
                                            <p:strVal val="1+#ppt_h/2"/>
                                          </p:val>
                                        </p:tav>
                                        <p:tav tm="100000">
                                          <p:val>
                                            <p:strVal val="#ppt_y"/>
                                          </p:val>
                                        </p:tav>
                                      </p:tavLst>
                                    </p:anim>
                                  </p:childTnLst>
                                </p:cTn>
                              </p:par>
                            </p:childTnLst>
                          </p:cTn>
                        </p:par>
                        <p:par>
                          <p:cTn id="33" fill="hold">
                            <p:stCondLst>
                              <p:cond delay="500"/>
                            </p:stCondLst>
                            <p:childTnLst>
                              <p:par>
                                <p:cTn id="34" presetID="42" presetClass="entr" presetSubtype="0" fill="hold" grpId="0" nodeType="after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1000"/>
                                        <p:tgtEl>
                                          <p:spTgt spid="68"/>
                                        </p:tgtEl>
                                      </p:cBhvr>
                                    </p:animEffect>
                                    <p:anim calcmode="lin" valueType="num">
                                      <p:cBhvr>
                                        <p:cTn id="37" dur="1000" fill="hold"/>
                                        <p:tgtEl>
                                          <p:spTgt spid="68"/>
                                        </p:tgtEl>
                                        <p:attrNameLst>
                                          <p:attrName>ppt_x</p:attrName>
                                        </p:attrNameLst>
                                      </p:cBhvr>
                                      <p:tavLst>
                                        <p:tav tm="0">
                                          <p:val>
                                            <p:strVal val="#ppt_x"/>
                                          </p:val>
                                        </p:tav>
                                        <p:tav tm="100000">
                                          <p:val>
                                            <p:strVal val="#ppt_x"/>
                                          </p:val>
                                        </p:tav>
                                      </p:tavLst>
                                    </p:anim>
                                    <p:anim calcmode="lin" valueType="num">
                                      <p:cBhvr>
                                        <p:cTn id="38" dur="1000" fill="hold"/>
                                        <p:tgtEl>
                                          <p:spTgt spid="68"/>
                                        </p:tgtEl>
                                        <p:attrNameLst>
                                          <p:attrName>ppt_y</p:attrName>
                                        </p:attrNameLst>
                                      </p:cBhvr>
                                      <p:tavLst>
                                        <p:tav tm="0">
                                          <p:val>
                                            <p:strVal val="#ppt_y+.1"/>
                                          </p:val>
                                        </p:tav>
                                        <p:tav tm="100000">
                                          <p:val>
                                            <p:strVal val="#ppt_y"/>
                                          </p:val>
                                        </p:tav>
                                      </p:tavLst>
                                    </p:anim>
                                  </p:childTnLst>
                                </p:cTn>
                              </p:par>
                            </p:childTnLst>
                          </p:cTn>
                        </p:par>
                        <p:par>
                          <p:cTn id="39" fill="hold">
                            <p:stCondLst>
                              <p:cond delay="1500"/>
                            </p:stCondLst>
                            <p:childTnLst>
                              <p:par>
                                <p:cTn id="40" presetID="42" presetClass="entr" presetSubtype="0" fill="hold" grpId="0" nodeType="afterEffect">
                                  <p:stCondLst>
                                    <p:cond delay="0"/>
                                  </p:stCondLst>
                                  <p:childTnLst>
                                    <p:set>
                                      <p:cBhvr>
                                        <p:cTn id="41" dur="1" fill="hold">
                                          <p:stCondLst>
                                            <p:cond delay="0"/>
                                          </p:stCondLst>
                                        </p:cTn>
                                        <p:tgtEl>
                                          <p:spTgt spid="69"/>
                                        </p:tgtEl>
                                        <p:attrNameLst>
                                          <p:attrName>style.visibility</p:attrName>
                                        </p:attrNameLst>
                                      </p:cBhvr>
                                      <p:to>
                                        <p:strVal val="visible"/>
                                      </p:to>
                                    </p:set>
                                    <p:animEffect transition="in" filter="fade">
                                      <p:cBhvr>
                                        <p:cTn id="42" dur="1000"/>
                                        <p:tgtEl>
                                          <p:spTgt spid="69"/>
                                        </p:tgtEl>
                                      </p:cBhvr>
                                    </p:animEffect>
                                    <p:anim calcmode="lin" valueType="num">
                                      <p:cBhvr>
                                        <p:cTn id="43" dur="1000" fill="hold"/>
                                        <p:tgtEl>
                                          <p:spTgt spid="69"/>
                                        </p:tgtEl>
                                        <p:attrNameLst>
                                          <p:attrName>ppt_x</p:attrName>
                                        </p:attrNameLst>
                                      </p:cBhvr>
                                      <p:tavLst>
                                        <p:tav tm="0">
                                          <p:val>
                                            <p:strVal val="#ppt_x"/>
                                          </p:val>
                                        </p:tav>
                                        <p:tav tm="100000">
                                          <p:val>
                                            <p:strVal val="#ppt_x"/>
                                          </p:val>
                                        </p:tav>
                                      </p:tavLst>
                                    </p:anim>
                                    <p:anim calcmode="lin" valueType="num">
                                      <p:cBhvr>
                                        <p:cTn id="44" dur="1000" fill="hold"/>
                                        <p:tgtEl>
                                          <p:spTgt spid="69"/>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1000"/>
                                        <p:tgtEl>
                                          <p:spTgt spid="70"/>
                                        </p:tgtEl>
                                      </p:cBhvr>
                                    </p:animEffect>
                                    <p:anim calcmode="lin" valueType="num">
                                      <p:cBhvr>
                                        <p:cTn id="49" dur="1000" fill="hold"/>
                                        <p:tgtEl>
                                          <p:spTgt spid="70"/>
                                        </p:tgtEl>
                                        <p:attrNameLst>
                                          <p:attrName>ppt_x</p:attrName>
                                        </p:attrNameLst>
                                      </p:cBhvr>
                                      <p:tavLst>
                                        <p:tav tm="0">
                                          <p:val>
                                            <p:strVal val="#ppt_x"/>
                                          </p:val>
                                        </p:tav>
                                        <p:tav tm="100000">
                                          <p:val>
                                            <p:strVal val="#ppt_x"/>
                                          </p:val>
                                        </p:tav>
                                      </p:tavLst>
                                    </p:anim>
                                    <p:anim calcmode="lin" valueType="num">
                                      <p:cBhvr>
                                        <p:cTn id="50" dur="1000" fill="hold"/>
                                        <p:tgtEl>
                                          <p:spTgt spid="70"/>
                                        </p:tgtEl>
                                        <p:attrNameLst>
                                          <p:attrName>ppt_y</p:attrName>
                                        </p:attrNameLst>
                                      </p:cBhvr>
                                      <p:tavLst>
                                        <p:tav tm="0">
                                          <p:val>
                                            <p:strVal val="#ppt_y+.1"/>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5"/>
                                        </p:tgtEl>
                                        <p:attrNameLst>
                                          <p:attrName>style.visibility</p:attrName>
                                        </p:attrNameLst>
                                      </p:cBhvr>
                                      <p:to>
                                        <p:strVal val="visible"/>
                                      </p:to>
                                    </p:set>
                                    <p:anim calcmode="lin" valueType="num">
                                      <p:cBhvr additive="base">
                                        <p:cTn id="53" dur="500" fill="hold"/>
                                        <p:tgtEl>
                                          <p:spTgt spid="45"/>
                                        </p:tgtEl>
                                        <p:attrNameLst>
                                          <p:attrName>ppt_x</p:attrName>
                                        </p:attrNameLst>
                                      </p:cBhvr>
                                      <p:tavLst>
                                        <p:tav tm="0">
                                          <p:val>
                                            <p:strVal val="#ppt_x"/>
                                          </p:val>
                                        </p:tav>
                                        <p:tav tm="100000">
                                          <p:val>
                                            <p:strVal val="#ppt_x"/>
                                          </p:val>
                                        </p:tav>
                                      </p:tavLst>
                                    </p:anim>
                                    <p:anim calcmode="lin" valueType="num">
                                      <p:cBhvr additive="base">
                                        <p:cTn id="54" dur="500" fill="hold"/>
                                        <p:tgtEl>
                                          <p:spTgt spid="45"/>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51"/>
                                        </p:tgtEl>
                                        <p:attrNameLst>
                                          <p:attrName>style.visibility</p:attrName>
                                        </p:attrNameLst>
                                      </p:cBhvr>
                                      <p:to>
                                        <p:strVal val="visible"/>
                                      </p:to>
                                    </p:set>
                                    <p:anim calcmode="lin" valueType="num">
                                      <p:cBhvr additive="base">
                                        <p:cTn id="57" dur="500" fill="hold"/>
                                        <p:tgtEl>
                                          <p:spTgt spid="51"/>
                                        </p:tgtEl>
                                        <p:attrNameLst>
                                          <p:attrName>ppt_x</p:attrName>
                                        </p:attrNameLst>
                                      </p:cBhvr>
                                      <p:tavLst>
                                        <p:tav tm="0">
                                          <p:val>
                                            <p:strVal val="#ppt_x"/>
                                          </p:val>
                                        </p:tav>
                                        <p:tav tm="100000">
                                          <p:val>
                                            <p:strVal val="#ppt_x"/>
                                          </p:val>
                                        </p:tav>
                                      </p:tavLst>
                                    </p:anim>
                                    <p:anim calcmode="lin" valueType="num">
                                      <p:cBhvr additive="base">
                                        <p:cTn id="58" dur="500" fill="hold"/>
                                        <p:tgtEl>
                                          <p:spTgt spid="51"/>
                                        </p:tgtEl>
                                        <p:attrNameLst>
                                          <p:attrName>ppt_y</p:attrName>
                                        </p:attrNameLst>
                                      </p:cBhvr>
                                      <p:tavLst>
                                        <p:tav tm="0">
                                          <p:val>
                                            <p:strVal val="1+#ppt_h/2"/>
                                          </p:val>
                                        </p:tav>
                                        <p:tav tm="100000">
                                          <p:val>
                                            <p:strVal val="#ppt_y"/>
                                          </p:val>
                                        </p:tav>
                                      </p:tavLst>
                                    </p:anim>
                                  </p:childTnLst>
                                </p:cTn>
                              </p:par>
                            </p:childTnLst>
                          </p:cTn>
                        </p:par>
                        <p:par>
                          <p:cTn id="59" fill="hold">
                            <p:stCondLst>
                              <p:cond delay="3500"/>
                            </p:stCondLst>
                            <p:childTnLst>
                              <p:par>
                                <p:cTn id="60" presetID="42" presetClass="entr" presetSubtype="0" fill="hold" grpId="0" nodeType="afterEffect">
                                  <p:stCondLst>
                                    <p:cond delay="0"/>
                                  </p:stCondLst>
                                  <p:childTnLst>
                                    <p:set>
                                      <p:cBhvr>
                                        <p:cTn id="61" dur="1" fill="hold">
                                          <p:stCondLst>
                                            <p:cond delay="0"/>
                                          </p:stCondLst>
                                        </p:cTn>
                                        <p:tgtEl>
                                          <p:spTgt spid="76"/>
                                        </p:tgtEl>
                                        <p:attrNameLst>
                                          <p:attrName>style.visibility</p:attrName>
                                        </p:attrNameLst>
                                      </p:cBhvr>
                                      <p:to>
                                        <p:strVal val="visible"/>
                                      </p:to>
                                    </p:set>
                                    <p:animEffect transition="in" filter="fade">
                                      <p:cBhvr>
                                        <p:cTn id="62" dur="1000"/>
                                        <p:tgtEl>
                                          <p:spTgt spid="76"/>
                                        </p:tgtEl>
                                      </p:cBhvr>
                                    </p:animEffect>
                                    <p:anim calcmode="lin" valueType="num">
                                      <p:cBhvr>
                                        <p:cTn id="63" dur="1000" fill="hold"/>
                                        <p:tgtEl>
                                          <p:spTgt spid="76"/>
                                        </p:tgtEl>
                                        <p:attrNameLst>
                                          <p:attrName>ppt_x</p:attrName>
                                        </p:attrNameLst>
                                      </p:cBhvr>
                                      <p:tavLst>
                                        <p:tav tm="0">
                                          <p:val>
                                            <p:strVal val="#ppt_x"/>
                                          </p:val>
                                        </p:tav>
                                        <p:tav tm="100000">
                                          <p:val>
                                            <p:strVal val="#ppt_x"/>
                                          </p:val>
                                        </p:tav>
                                      </p:tavLst>
                                    </p:anim>
                                    <p:anim calcmode="lin" valueType="num">
                                      <p:cBhvr>
                                        <p:cTn id="64" dur="1000" fill="hold"/>
                                        <p:tgtEl>
                                          <p:spTgt spid="76"/>
                                        </p:tgtEl>
                                        <p:attrNameLst>
                                          <p:attrName>ppt_y</p:attrName>
                                        </p:attrNameLst>
                                      </p:cBhvr>
                                      <p:tavLst>
                                        <p:tav tm="0">
                                          <p:val>
                                            <p:strVal val="#ppt_y+.1"/>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77"/>
                                        </p:tgtEl>
                                        <p:attrNameLst>
                                          <p:attrName>style.visibility</p:attrName>
                                        </p:attrNameLst>
                                      </p:cBhvr>
                                      <p:to>
                                        <p:strVal val="visible"/>
                                      </p:to>
                                    </p:set>
                                    <p:anim calcmode="lin" valueType="num">
                                      <p:cBhvr additive="base">
                                        <p:cTn id="67" dur="500" fill="hold"/>
                                        <p:tgtEl>
                                          <p:spTgt spid="77"/>
                                        </p:tgtEl>
                                        <p:attrNameLst>
                                          <p:attrName>ppt_x</p:attrName>
                                        </p:attrNameLst>
                                      </p:cBhvr>
                                      <p:tavLst>
                                        <p:tav tm="0">
                                          <p:val>
                                            <p:strVal val="#ppt_x"/>
                                          </p:val>
                                        </p:tav>
                                        <p:tav tm="100000">
                                          <p:val>
                                            <p:strVal val="#ppt_x"/>
                                          </p:val>
                                        </p:tav>
                                      </p:tavLst>
                                    </p:anim>
                                    <p:anim calcmode="lin" valueType="num">
                                      <p:cBhvr additive="base">
                                        <p:cTn id="68" dur="500" fill="hold"/>
                                        <p:tgtEl>
                                          <p:spTgt spid="77"/>
                                        </p:tgtEl>
                                        <p:attrNameLst>
                                          <p:attrName>ppt_y</p:attrName>
                                        </p:attrNameLst>
                                      </p:cBhvr>
                                      <p:tavLst>
                                        <p:tav tm="0">
                                          <p:val>
                                            <p:strVal val="1+#ppt_h/2"/>
                                          </p:val>
                                        </p:tav>
                                        <p:tav tm="100000">
                                          <p:val>
                                            <p:strVal val="#ppt_y"/>
                                          </p:val>
                                        </p:tav>
                                      </p:tavLst>
                                    </p:anim>
                                  </p:childTnLst>
                                </p:cTn>
                              </p:par>
                            </p:childTnLst>
                          </p:cTn>
                        </p:par>
                        <p:par>
                          <p:cTn id="69" fill="hold">
                            <p:stCondLst>
                              <p:cond delay="4500"/>
                            </p:stCondLst>
                            <p:childTnLst>
                              <p:par>
                                <p:cTn id="70" presetID="42" presetClass="entr" presetSubtype="0" fill="hold" grpId="0" nodeType="afterEffect">
                                  <p:stCondLst>
                                    <p:cond delay="0"/>
                                  </p:stCondLst>
                                  <p:childTnLst>
                                    <p:set>
                                      <p:cBhvr>
                                        <p:cTn id="71" dur="1" fill="hold">
                                          <p:stCondLst>
                                            <p:cond delay="0"/>
                                          </p:stCondLst>
                                        </p:cTn>
                                        <p:tgtEl>
                                          <p:spTgt spid="82"/>
                                        </p:tgtEl>
                                        <p:attrNameLst>
                                          <p:attrName>style.visibility</p:attrName>
                                        </p:attrNameLst>
                                      </p:cBhvr>
                                      <p:to>
                                        <p:strVal val="visible"/>
                                      </p:to>
                                    </p:set>
                                    <p:animEffect transition="in" filter="fade">
                                      <p:cBhvr>
                                        <p:cTn id="72" dur="1000"/>
                                        <p:tgtEl>
                                          <p:spTgt spid="82"/>
                                        </p:tgtEl>
                                      </p:cBhvr>
                                    </p:animEffect>
                                    <p:anim calcmode="lin" valueType="num">
                                      <p:cBhvr>
                                        <p:cTn id="73" dur="1000" fill="hold"/>
                                        <p:tgtEl>
                                          <p:spTgt spid="82"/>
                                        </p:tgtEl>
                                        <p:attrNameLst>
                                          <p:attrName>ppt_x</p:attrName>
                                        </p:attrNameLst>
                                      </p:cBhvr>
                                      <p:tavLst>
                                        <p:tav tm="0">
                                          <p:val>
                                            <p:strVal val="#ppt_x"/>
                                          </p:val>
                                        </p:tav>
                                        <p:tav tm="100000">
                                          <p:val>
                                            <p:strVal val="#ppt_x"/>
                                          </p:val>
                                        </p:tav>
                                      </p:tavLst>
                                    </p:anim>
                                    <p:anim calcmode="lin" valueType="num">
                                      <p:cBhvr>
                                        <p:cTn id="74" dur="1000" fill="hold"/>
                                        <p:tgtEl>
                                          <p:spTgt spid="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8" grpId="0"/>
      <p:bldP spid="50" grpId="0"/>
      <p:bldP spid="53" grpId="0" animBg="1"/>
      <p:bldP spid="68" grpId="0"/>
      <p:bldP spid="69" grpId="0"/>
      <p:bldP spid="70" grpId="0"/>
      <p:bldP spid="45" grpId="0"/>
      <p:bldP spid="51" grpId="0"/>
      <p:bldP spid="76" grpId="0"/>
      <p:bldP spid="8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92404C6D-1701-4BF6-A098-9E9D6A2184D9}"/>
              </a:ext>
            </a:extLst>
          </p:cNvPr>
          <p:cNvPicPr>
            <a:picLocks noChangeAspect="1"/>
          </p:cNvPicPr>
          <p:nvPr/>
        </p:nvPicPr>
        <p:blipFill rotWithShape="1">
          <a:blip r:embed="rId4">
            <a:extLst>
              <a:ext uri="{28A0092B-C50C-407E-A947-70E740481C1C}">
                <a14:useLocalDpi xmlns:a14="http://schemas.microsoft.com/office/drawing/2010/main" val="0"/>
              </a:ext>
            </a:extLst>
          </a:blip>
          <a:srcRect l="20028" r="4619" b="71884"/>
          <a:stretch/>
        </p:blipFill>
        <p:spPr>
          <a:xfrm flipH="1" flipV="1">
            <a:off x="-1" y="-1"/>
            <a:ext cx="12192000" cy="4872007"/>
          </a:xfrm>
          <a:prstGeom prst="rect">
            <a:avLst/>
          </a:prstGeom>
        </p:spPr>
      </p:pic>
      <p:sp>
        <p:nvSpPr>
          <p:cNvPr id="4" name="文本框 3">
            <a:extLst>
              <a:ext uri="{FF2B5EF4-FFF2-40B4-BE49-F238E27FC236}">
                <a16:creationId xmlns:a16="http://schemas.microsoft.com/office/drawing/2014/main" id="{E260DD35-1C5C-4300-AA8E-AE2407D37608}"/>
              </a:ext>
            </a:extLst>
          </p:cNvPr>
          <p:cNvSpPr txBox="1"/>
          <p:nvPr/>
        </p:nvSpPr>
        <p:spPr>
          <a:xfrm>
            <a:off x="4157014" y="4044771"/>
            <a:ext cx="3877985" cy="1107996"/>
          </a:xfrm>
          <a:prstGeom prst="rect">
            <a:avLst/>
          </a:prstGeom>
          <a:noFill/>
        </p:spPr>
        <p:txBody>
          <a:bodyPr wrap="none" rtlCol="0">
            <a:spAutoFit/>
          </a:bodyPr>
          <a:lstStyle/>
          <a:p>
            <a:pPr algn="ctr"/>
            <a:r>
              <a:rPr kumimoji="1" lang="zh-CN" altLang="en-US" sz="6600" spc="600">
                <a:solidFill>
                  <a:schemeClr val="tx1">
                    <a:lumMod val="85000"/>
                    <a:lumOff val="15000"/>
                  </a:schemeClr>
                </a:solidFill>
                <a:latin typeface="思源黑体 CN Medium" panose="020B0600000000000000" pitchFamily="34" charset="-122"/>
                <a:ea typeface="思源黑体 CN Medium" panose="020B0600000000000000" pitchFamily="34" charset="-122"/>
              </a:rPr>
              <a:t>项目汇报</a:t>
            </a:r>
            <a:endParaRPr kumimoji="1" lang="zh-CN" altLang="en-US" sz="6600" spc="6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sp>
        <p:nvSpPr>
          <p:cNvPr id="5" name="文本框 4">
            <a:extLst>
              <a:ext uri="{FF2B5EF4-FFF2-40B4-BE49-F238E27FC236}">
                <a16:creationId xmlns:a16="http://schemas.microsoft.com/office/drawing/2014/main" id="{16BAF173-5194-4298-9871-F95F10B14D3F}"/>
              </a:ext>
            </a:extLst>
          </p:cNvPr>
          <p:cNvSpPr txBox="1"/>
          <p:nvPr/>
        </p:nvSpPr>
        <p:spPr>
          <a:xfrm>
            <a:off x="4771724" y="5384094"/>
            <a:ext cx="2648546" cy="523220"/>
          </a:xfrm>
          <a:prstGeom prst="rect">
            <a:avLst/>
          </a:prstGeom>
          <a:noFill/>
        </p:spPr>
        <p:txBody>
          <a:bodyPr wrap="none" rtlCol="0">
            <a:spAutoFit/>
          </a:bodyPr>
          <a:lstStyle/>
          <a:p>
            <a:pPr algn="ctr"/>
            <a:r>
              <a:rPr lang="en-US" altLang="zh-CN" sz="2800">
                <a:solidFill>
                  <a:schemeClr val="tx1">
                    <a:lumMod val="85000"/>
                    <a:lumOff val="15000"/>
                  </a:schemeClr>
                </a:solidFill>
                <a:latin typeface="思源黑体 CN Medium" panose="020B0600000000000000" pitchFamily="34" charset="-122"/>
                <a:ea typeface="思源黑体 CN Medium" panose="020B0600000000000000" pitchFamily="34" charset="-122"/>
              </a:rPr>
              <a:t>Project Report</a:t>
            </a:r>
            <a:endParaRPr lang="en" altLang="zh-CN" sz="28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grpSp>
        <p:nvGrpSpPr>
          <p:cNvPr id="6" name="组合 5">
            <a:extLst>
              <a:ext uri="{FF2B5EF4-FFF2-40B4-BE49-F238E27FC236}">
                <a16:creationId xmlns:a16="http://schemas.microsoft.com/office/drawing/2014/main" id="{8740D92C-D2D3-46E7-ACF8-8C2DCF39592A}"/>
              </a:ext>
            </a:extLst>
          </p:cNvPr>
          <p:cNvGrpSpPr/>
          <p:nvPr/>
        </p:nvGrpSpPr>
        <p:grpSpPr>
          <a:xfrm>
            <a:off x="5277853" y="2253232"/>
            <a:ext cx="1636295" cy="1394235"/>
            <a:chOff x="3375094" y="2895785"/>
            <a:chExt cx="777647" cy="662608"/>
          </a:xfrm>
        </p:grpSpPr>
        <p:sp>
          <p:nvSpPr>
            <p:cNvPr id="7" name="圆角矩形 12">
              <a:extLst>
                <a:ext uri="{FF2B5EF4-FFF2-40B4-BE49-F238E27FC236}">
                  <a16:creationId xmlns:a16="http://schemas.microsoft.com/office/drawing/2014/main" id="{4C076230-408A-4BFB-8805-D2B1DBDE1A11}"/>
                </a:ext>
              </a:extLst>
            </p:cNvPr>
            <p:cNvSpPr/>
            <p:nvPr/>
          </p:nvSpPr>
          <p:spPr>
            <a:xfrm rot="2700000">
              <a:off x="343261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5400" dirty="0">
                <a:latin typeface="思源黑体 CN Medium" panose="020B0600000000000000" pitchFamily="34" charset="-122"/>
                <a:ea typeface="思源黑体 CN Medium" panose="020B0600000000000000" pitchFamily="34" charset="-122"/>
              </a:endParaRPr>
            </a:p>
          </p:txBody>
        </p:sp>
        <p:sp>
          <p:nvSpPr>
            <p:cNvPr id="8" name="文本框 7">
              <a:extLst>
                <a:ext uri="{FF2B5EF4-FFF2-40B4-BE49-F238E27FC236}">
                  <a16:creationId xmlns:a16="http://schemas.microsoft.com/office/drawing/2014/main" id="{B7B14B67-670B-4EB0-B5C3-48A9B054B6CD}"/>
                </a:ext>
              </a:extLst>
            </p:cNvPr>
            <p:cNvSpPr txBox="1"/>
            <p:nvPr/>
          </p:nvSpPr>
          <p:spPr>
            <a:xfrm>
              <a:off x="3375094" y="2963802"/>
              <a:ext cx="777647" cy="526574"/>
            </a:xfrm>
            <a:prstGeom prst="rect">
              <a:avLst/>
            </a:prstGeom>
            <a:noFill/>
          </p:spPr>
          <p:txBody>
            <a:bodyPr wrap="square" rtlCol="0">
              <a:spAutoFit/>
            </a:bodyPr>
            <a:lstStyle/>
            <a:p>
              <a:pPr algn="ctr"/>
              <a:r>
                <a:rPr kumimoji="1" lang="en-US" altLang="zh-CN" sz="6600" dirty="0">
                  <a:solidFill>
                    <a:schemeClr val="bg1"/>
                  </a:solidFill>
                  <a:latin typeface="思源黑体 CN Medium" panose="020B0600000000000000" pitchFamily="34" charset="-122"/>
                  <a:ea typeface="思源黑体 CN Medium" panose="020B0600000000000000" pitchFamily="34" charset="-122"/>
                </a:rPr>
                <a:t>02</a:t>
              </a:r>
              <a:endParaRPr kumimoji="1" lang="zh-CN" altLang="en-US" sz="6600" dirty="0">
                <a:solidFill>
                  <a:schemeClr val="bg1"/>
                </a:solidFill>
                <a:latin typeface="思源黑体 CN Medium" panose="020B0600000000000000" pitchFamily="34" charset="-122"/>
                <a:ea typeface="思源黑体 CN Medium" panose="020B0600000000000000" pitchFamily="34" charset="-122"/>
              </a:endParaRPr>
            </a:p>
          </p:txBody>
        </p:sp>
      </p:grpSp>
    </p:spTree>
    <p:extLst>
      <p:ext uri="{BB962C8B-B14F-4D97-AF65-F5344CB8AC3E}">
        <p14:creationId xmlns:p14="http://schemas.microsoft.com/office/powerpoint/2010/main" val="359852935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322081" y="1621503"/>
            <a:ext cx="1839089" cy="2350919"/>
            <a:chOff x="8596422" y="3243003"/>
            <a:chExt cx="3678179" cy="4701838"/>
          </a:xfrm>
        </p:grpSpPr>
        <p:sp>
          <p:nvSpPr>
            <p:cNvPr id="51" name="Freeform 5"/>
            <p:cNvSpPr>
              <a:spLocks/>
            </p:cNvSpPr>
            <p:nvPr/>
          </p:nvSpPr>
          <p:spPr bwMode="auto">
            <a:xfrm rot="18900000">
              <a:off x="8596422" y="3243003"/>
              <a:ext cx="3678179" cy="4701838"/>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2"/>
            </a:solidFill>
            <a:ln>
              <a:noFill/>
            </a:ln>
          </p:spPr>
          <p:txBody>
            <a:bodyPr vert="horz" wrap="square" lIns="109709" tIns="54855" rIns="109709" bIns="54855" numCol="1" anchor="t" anchorCtr="0" compatLnSpc="1">
              <a:prstTxWarp prst="textNoShape">
                <a:avLst/>
              </a:prstTxWarp>
            </a:bodyPr>
            <a:lstStyle/>
            <a:p>
              <a:endParaRPr lang="bg-BG"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5" name="TextBox 54"/>
            <p:cNvSpPr txBox="1"/>
            <p:nvPr/>
          </p:nvSpPr>
          <p:spPr>
            <a:xfrm>
              <a:off x="8953104" y="3981103"/>
              <a:ext cx="2858555" cy="2923840"/>
            </a:xfrm>
            <a:prstGeom prst="rect">
              <a:avLst/>
            </a:prstGeom>
            <a:noFill/>
          </p:spPr>
          <p:txBody>
            <a:bodyPr wrap="square" lIns="91421" tIns="45711" rIns="91421" bIns="45711" rtlCol="0">
              <a:spAutoFit/>
            </a:bodyPr>
            <a:lstStyle/>
            <a:p>
              <a:pPr algn="ctr"/>
              <a:r>
                <a:rPr lang="en-US" sz="8900" b="1">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G</a:t>
              </a:r>
              <a:endParaRPr lang="id-ID" sz="89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5" name="Group 4"/>
          <p:cNvGrpSpPr/>
          <p:nvPr/>
        </p:nvGrpSpPr>
        <p:grpSpPr>
          <a:xfrm>
            <a:off x="5780749" y="1877176"/>
            <a:ext cx="2350307" cy="1839569"/>
            <a:chOff x="11513763" y="3754352"/>
            <a:chExt cx="4700613" cy="3679138"/>
          </a:xfrm>
        </p:grpSpPr>
        <p:sp>
          <p:nvSpPr>
            <p:cNvPr id="52" name="Freeform 5"/>
            <p:cNvSpPr>
              <a:spLocks/>
            </p:cNvSpPr>
            <p:nvPr/>
          </p:nvSpPr>
          <p:spPr bwMode="auto">
            <a:xfrm rot="2700000">
              <a:off x="12024501" y="3243614"/>
              <a:ext cx="3679138" cy="4700613"/>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5"/>
            </a:solidFill>
            <a:ln>
              <a:noFill/>
            </a:ln>
          </p:spPr>
          <p:txBody>
            <a:bodyPr vert="horz" wrap="square" lIns="109709" tIns="54855" rIns="109709" bIns="54855" numCol="1" anchor="t" anchorCtr="0" compatLnSpc="1">
              <a:prstTxWarp prst="textNoShape">
                <a:avLst/>
              </a:prstTxWarp>
            </a:bodyPr>
            <a:lstStyle/>
            <a:p>
              <a:endParaRPr lang="bg-BG"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6" name="TextBox 55"/>
            <p:cNvSpPr txBox="1"/>
            <p:nvPr/>
          </p:nvSpPr>
          <p:spPr>
            <a:xfrm>
              <a:off x="12459131" y="3981102"/>
              <a:ext cx="2858551" cy="2846896"/>
            </a:xfrm>
            <a:prstGeom prst="rect">
              <a:avLst/>
            </a:prstGeom>
            <a:noFill/>
          </p:spPr>
          <p:txBody>
            <a:bodyPr wrap="square" lIns="91421" tIns="45711" rIns="91421" bIns="45711" rtlCol="0">
              <a:spAutoFit/>
            </a:bodyPr>
            <a:lstStyle/>
            <a:p>
              <a:pPr algn="ctr"/>
              <a:r>
                <a:rPr lang="en-US" sz="8650" b="1">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T</a:t>
              </a:r>
              <a:endParaRPr lang="id-ID" sz="865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 name="Group 2"/>
          <p:cNvGrpSpPr/>
          <p:nvPr/>
        </p:nvGrpSpPr>
        <p:grpSpPr>
          <a:xfrm>
            <a:off x="4066469" y="3588836"/>
            <a:ext cx="2350307" cy="1839569"/>
            <a:chOff x="8085200" y="7177666"/>
            <a:chExt cx="4700613" cy="3679138"/>
          </a:xfrm>
        </p:grpSpPr>
        <p:sp>
          <p:nvSpPr>
            <p:cNvPr id="53" name="Freeform 5"/>
            <p:cNvSpPr>
              <a:spLocks/>
            </p:cNvSpPr>
            <p:nvPr/>
          </p:nvSpPr>
          <p:spPr bwMode="auto">
            <a:xfrm rot="2700000" flipH="1">
              <a:off x="8595938" y="6666928"/>
              <a:ext cx="3679138" cy="4700613"/>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3">
                <a:lumMod val="100000"/>
              </a:schemeClr>
            </a:solidFill>
            <a:ln>
              <a:noFill/>
            </a:ln>
          </p:spPr>
          <p:txBody>
            <a:bodyPr vert="horz" wrap="square" lIns="109709" tIns="54855" rIns="109709" bIns="54855" numCol="1" anchor="t" anchorCtr="0" compatLnSpc="1">
              <a:prstTxWarp prst="textNoShape">
                <a:avLst/>
              </a:prstTxWarp>
            </a:bodyPr>
            <a:lstStyle/>
            <a:p>
              <a:endParaRPr lang="bg-BG"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7" name="TextBox 56"/>
            <p:cNvSpPr txBox="1"/>
            <p:nvPr/>
          </p:nvSpPr>
          <p:spPr>
            <a:xfrm>
              <a:off x="8975384" y="7389912"/>
              <a:ext cx="2858551" cy="2923840"/>
            </a:xfrm>
            <a:prstGeom prst="rect">
              <a:avLst/>
            </a:prstGeom>
            <a:noFill/>
          </p:spPr>
          <p:txBody>
            <a:bodyPr wrap="square" lIns="91421" tIns="45711" rIns="91421" bIns="45711" rtlCol="0">
              <a:spAutoFit/>
            </a:bodyPr>
            <a:lstStyle/>
            <a:p>
              <a:pPr algn="ctr"/>
              <a:r>
                <a:rPr lang="id-ID" sz="89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O</a:t>
              </a:r>
            </a:p>
          </p:txBody>
        </p:sp>
      </p:grpSp>
      <p:grpSp>
        <p:nvGrpSpPr>
          <p:cNvPr id="4" name="Group 3"/>
          <p:cNvGrpSpPr/>
          <p:nvPr/>
        </p:nvGrpSpPr>
        <p:grpSpPr>
          <a:xfrm>
            <a:off x="6036360" y="3333161"/>
            <a:ext cx="1839089" cy="2350919"/>
            <a:chOff x="12024978" y="6666318"/>
            <a:chExt cx="3678179" cy="4701838"/>
          </a:xfrm>
        </p:grpSpPr>
        <p:sp>
          <p:nvSpPr>
            <p:cNvPr id="54" name="Freeform 5"/>
            <p:cNvSpPr>
              <a:spLocks/>
            </p:cNvSpPr>
            <p:nvPr/>
          </p:nvSpPr>
          <p:spPr bwMode="auto">
            <a:xfrm rot="18900000" flipH="1">
              <a:off x="12024978" y="6666318"/>
              <a:ext cx="3678179" cy="4701838"/>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6"/>
            </a:solidFill>
            <a:ln>
              <a:noFill/>
            </a:ln>
          </p:spPr>
          <p:txBody>
            <a:bodyPr vert="horz" wrap="square" lIns="109709" tIns="54855" rIns="109709" bIns="54855" numCol="1" anchor="t" anchorCtr="0" compatLnSpc="1">
              <a:prstTxWarp prst="textNoShape">
                <a:avLst/>
              </a:prstTxWarp>
            </a:bodyPr>
            <a:lstStyle/>
            <a:p>
              <a:endParaRPr lang="bg-BG"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8" name="TextBox 57"/>
            <p:cNvSpPr txBox="1"/>
            <p:nvPr/>
          </p:nvSpPr>
          <p:spPr>
            <a:xfrm>
              <a:off x="12347732" y="7389910"/>
              <a:ext cx="2858555" cy="2923840"/>
            </a:xfrm>
            <a:prstGeom prst="rect">
              <a:avLst/>
            </a:prstGeom>
            <a:noFill/>
          </p:spPr>
          <p:txBody>
            <a:bodyPr wrap="square" lIns="91421" tIns="45711" rIns="91421" bIns="45711" rtlCol="0">
              <a:spAutoFit/>
            </a:bodyPr>
            <a:lstStyle/>
            <a:p>
              <a:pPr algn="ctr"/>
              <a:r>
                <a:rPr lang="en-US" sz="89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t>
              </a:r>
              <a:endParaRPr lang="id-ID" sz="8900" b="1" dirty="0">
                <a:solidFill>
                  <a:schemeClr val="bg1"/>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4" name="Group 33"/>
          <p:cNvGrpSpPr/>
          <p:nvPr/>
        </p:nvGrpSpPr>
        <p:grpSpPr>
          <a:xfrm>
            <a:off x="1083200" y="2337591"/>
            <a:ext cx="656227" cy="656396"/>
            <a:chOff x="2163222" y="4675182"/>
            <a:chExt cx="1312452" cy="1312794"/>
          </a:xfrm>
        </p:grpSpPr>
        <p:sp>
          <p:nvSpPr>
            <p:cNvPr id="22" name="Oval 21"/>
            <p:cNvSpPr/>
            <p:nvPr/>
          </p:nvSpPr>
          <p:spPr>
            <a:xfrm>
              <a:off x="2163222" y="4675182"/>
              <a:ext cx="1312452" cy="131279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892" tIns="60947" rIns="121892" bIns="60947" rtlCol="0" anchor="ctr"/>
            <a:lstStyle/>
            <a:p>
              <a:pPr algn="ct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4" name="Freeform 2"/>
            <p:cNvSpPr>
              <a:spLocks noChangeArrowheads="1"/>
            </p:cNvSpPr>
            <p:nvPr/>
          </p:nvSpPr>
          <p:spPr bwMode="auto">
            <a:xfrm>
              <a:off x="2492792" y="4959721"/>
              <a:ext cx="693093" cy="693273"/>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bg1"/>
            </a:solidFill>
            <a:ln>
              <a:noFill/>
            </a:ln>
            <a:effectLst/>
          </p:spPr>
          <p:txBody>
            <a:bodyPr wrap="none" lIns="121899" tIns="60949" rIns="121899" bIns="60949" anchor="ct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0" name="Group 29"/>
          <p:cNvGrpSpPr/>
          <p:nvPr/>
        </p:nvGrpSpPr>
        <p:grpSpPr>
          <a:xfrm>
            <a:off x="8482125" y="2332170"/>
            <a:ext cx="656227" cy="656396"/>
            <a:chOff x="16961077" y="4664338"/>
            <a:chExt cx="1312454" cy="1312794"/>
          </a:xfrm>
        </p:grpSpPr>
        <p:sp>
          <p:nvSpPr>
            <p:cNvPr id="32" name="Oval 31"/>
            <p:cNvSpPr/>
            <p:nvPr/>
          </p:nvSpPr>
          <p:spPr>
            <a:xfrm>
              <a:off x="16961077" y="4664338"/>
              <a:ext cx="1312454" cy="1312794"/>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21" tIns="45711" rIns="91421" bIns="45711" rtlCol="0" anchor="ctr"/>
            <a:lstStyle/>
            <a:p>
              <a:pPr algn="ctr"/>
              <a:r>
                <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 </a:t>
              </a:r>
            </a:p>
          </p:txBody>
        </p:sp>
        <p:sp>
          <p:nvSpPr>
            <p:cNvPr id="65" name="Freeform 3"/>
            <p:cNvSpPr>
              <a:spLocks noChangeArrowheads="1"/>
            </p:cNvSpPr>
            <p:nvPr/>
          </p:nvSpPr>
          <p:spPr bwMode="auto">
            <a:xfrm>
              <a:off x="17321877" y="5035861"/>
              <a:ext cx="670572" cy="514855"/>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bg1"/>
            </a:solidFill>
            <a:ln>
              <a:noFill/>
            </a:ln>
            <a:effectLst/>
          </p:spPr>
          <p:txBody>
            <a:bodyPr wrap="none" lIns="121899" tIns="60949" rIns="121899" bIns="60949" anchor="ct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3" name="Group 32"/>
          <p:cNvGrpSpPr/>
          <p:nvPr/>
        </p:nvGrpSpPr>
        <p:grpSpPr>
          <a:xfrm>
            <a:off x="1094340" y="4131111"/>
            <a:ext cx="656227" cy="656396"/>
            <a:chOff x="2185502" y="8262221"/>
            <a:chExt cx="1312452" cy="1312794"/>
          </a:xfrm>
        </p:grpSpPr>
        <p:sp>
          <p:nvSpPr>
            <p:cNvPr id="24" name="Oval 23"/>
            <p:cNvSpPr/>
            <p:nvPr/>
          </p:nvSpPr>
          <p:spPr>
            <a:xfrm>
              <a:off x="2185502" y="8262221"/>
              <a:ext cx="1312452" cy="1312794"/>
            </a:xfrm>
            <a:prstGeom prst="ellipse">
              <a:avLst/>
            </a:prstGeom>
            <a:solidFill>
              <a:schemeClr val="accent3">
                <a:lumMod val="100000"/>
              </a:schemeClr>
            </a:solidFill>
            <a:ln>
              <a:noFill/>
            </a:ln>
            <a:effectLst/>
          </p:spPr>
          <p:style>
            <a:lnRef idx="1">
              <a:schemeClr val="accent1"/>
            </a:lnRef>
            <a:fillRef idx="3">
              <a:schemeClr val="accent1"/>
            </a:fillRef>
            <a:effectRef idx="2">
              <a:schemeClr val="accent1"/>
            </a:effectRef>
            <a:fontRef idx="minor">
              <a:schemeClr val="lt1"/>
            </a:fontRef>
          </p:style>
          <p:txBody>
            <a:bodyPr lIns="121892" tIns="60947" rIns="121892" bIns="60947" rtlCol="0" anchor="ctr"/>
            <a:lstStyle/>
            <a:p>
              <a:pPr algn="ct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6" name="Freeform 1"/>
            <p:cNvSpPr>
              <a:spLocks noChangeArrowheads="1"/>
            </p:cNvSpPr>
            <p:nvPr/>
          </p:nvSpPr>
          <p:spPr bwMode="auto">
            <a:xfrm>
              <a:off x="2601873" y="8668010"/>
              <a:ext cx="478384" cy="478508"/>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bg1"/>
            </a:solidFill>
            <a:ln>
              <a:noFill/>
            </a:ln>
            <a:effectLst/>
          </p:spPr>
          <p:txBody>
            <a:bodyPr wrap="none" lIns="121899" tIns="60949" rIns="121899" bIns="60949" anchor="ct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1" name="Group 30"/>
          <p:cNvGrpSpPr/>
          <p:nvPr/>
        </p:nvGrpSpPr>
        <p:grpSpPr>
          <a:xfrm>
            <a:off x="8482125" y="4114107"/>
            <a:ext cx="656227" cy="656396"/>
            <a:chOff x="16961077" y="8228214"/>
            <a:chExt cx="1312452" cy="1312794"/>
          </a:xfrm>
        </p:grpSpPr>
        <p:sp>
          <p:nvSpPr>
            <p:cNvPr id="27" name="Oval 26"/>
            <p:cNvSpPr/>
            <p:nvPr/>
          </p:nvSpPr>
          <p:spPr>
            <a:xfrm>
              <a:off x="16961077" y="8228214"/>
              <a:ext cx="1312452" cy="1312794"/>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121892" tIns="60947" rIns="121892" bIns="60947" rtlCol="0" anchor="ctr"/>
            <a:lstStyle/>
            <a:p>
              <a:pPr algn="ct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7" name="Freeform 4"/>
            <p:cNvSpPr>
              <a:spLocks noChangeArrowheads="1"/>
            </p:cNvSpPr>
            <p:nvPr/>
          </p:nvSpPr>
          <p:spPr bwMode="auto">
            <a:xfrm>
              <a:off x="17344156" y="8604489"/>
              <a:ext cx="586436" cy="586589"/>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bg1"/>
            </a:solidFill>
            <a:ln>
              <a:noFill/>
            </a:ln>
            <a:effectLst/>
          </p:spPr>
          <p:txBody>
            <a:bodyPr wrap="none" lIns="121899" tIns="60949" rIns="121899" bIns="60949" anchor="ctr"/>
            <a:lstStyle/>
            <a:p>
              <a:endParaRPr lang="en-US" sz="240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sp>
        <p:nvSpPr>
          <p:cNvPr id="75" name="TextBox 75">
            <a:extLst>
              <a:ext uri="{FF2B5EF4-FFF2-40B4-BE49-F238E27FC236}">
                <a16:creationId xmlns:a16="http://schemas.microsoft.com/office/drawing/2014/main" id="{1DB5C363-F1D3-45ED-B461-E1F1FAFEAD19}"/>
              </a:ext>
            </a:extLst>
          </p:cNvPr>
          <p:cNvSpPr txBox="1"/>
          <p:nvPr/>
        </p:nvSpPr>
        <p:spPr>
          <a:xfrm>
            <a:off x="1556051" y="3252587"/>
            <a:ext cx="2782504" cy="309426"/>
          </a:xfrm>
          <a:prstGeom prst="rect">
            <a:avLst/>
          </a:prstGeom>
          <a:noFill/>
        </p:spPr>
        <p:txBody>
          <a:bodyPr wrap="square" lIns="109709" tIns="54855" rIns="109709" bIns="54855" rtlCol="0">
            <a:spAutoFit/>
          </a:bodyPr>
          <a:lstStyle/>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TVM Relay IR</a:t>
            </a:r>
            <a:endParaRPr 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6" name="Rectangle 74">
            <a:extLst>
              <a:ext uri="{FF2B5EF4-FFF2-40B4-BE49-F238E27FC236}">
                <a16:creationId xmlns:a16="http://schemas.microsoft.com/office/drawing/2014/main" id="{AD45D02A-13F2-49DE-AFD7-6A3F712D359B}"/>
              </a:ext>
            </a:extLst>
          </p:cNvPr>
          <p:cNvSpPr/>
          <p:nvPr/>
        </p:nvSpPr>
        <p:spPr>
          <a:xfrm>
            <a:off x="1689442" y="2423022"/>
            <a:ext cx="2580717" cy="849445"/>
          </a:xfrm>
          <a:prstGeom prst="rect">
            <a:avLst/>
          </a:prstGeom>
        </p:spPr>
        <p:txBody>
          <a:bodyPr wrap="square" lIns="109709" tIns="54855" rIns="109709" bIns="54855">
            <a:spAutoFit/>
          </a:bodyPr>
          <a:lstStyle/>
          <a:p>
            <a:pPr defTabSz="914172"/>
            <a:r>
              <a:rPr lang="en-US" sz="2400" b="1">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Graph Optimization </a:t>
            </a:r>
            <a:endParaRPr lang="en-US" sz="2400" b="1"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7" name="TextBox 75">
            <a:extLst>
              <a:ext uri="{FF2B5EF4-FFF2-40B4-BE49-F238E27FC236}">
                <a16:creationId xmlns:a16="http://schemas.microsoft.com/office/drawing/2014/main" id="{5403EC66-9E35-48FC-8CF3-528811AAD1CB}"/>
              </a:ext>
            </a:extLst>
          </p:cNvPr>
          <p:cNvSpPr txBox="1"/>
          <p:nvPr/>
        </p:nvSpPr>
        <p:spPr>
          <a:xfrm>
            <a:off x="1588547" y="5060113"/>
            <a:ext cx="2981919" cy="529486"/>
          </a:xfrm>
          <a:prstGeom prst="rect">
            <a:avLst/>
          </a:prstGeom>
          <a:noFill/>
        </p:spPr>
        <p:txBody>
          <a:bodyPr wrap="square" lIns="109709" tIns="54855" rIns="109709" bIns="54855" rtlCol="0">
            <a:spAutoFit/>
          </a:bodyPr>
          <a:lstStyle/>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TVM schedule&amp;autotuning</a:t>
            </a:r>
          </a:p>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Mindspore&amp;TC polyhedral&amp;autotuning </a:t>
            </a:r>
            <a:endParaRPr 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8" name="Rectangle 74">
            <a:extLst>
              <a:ext uri="{FF2B5EF4-FFF2-40B4-BE49-F238E27FC236}">
                <a16:creationId xmlns:a16="http://schemas.microsoft.com/office/drawing/2014/main" id="{3DA2CC3D-10A2-489A-A402-4AD00D672619}"/>
              </a:ext>
            </a:extLst>
          </p:cNvPr>
          <p:cNvSpPr/>
          <p:nvPr/>
        </p:nvSpPr>
        <p:spPr>
          <a:xfrm>
            <a:off x="1689442" y="4253754"/>
            <a:ext cx="2403164" cy="849445"/>
          </a:xfrm>
          <a:prstGeom prst="rect">
            <a:avLst/>
          </a:prstGeom>
        </p:spPr>
        <p:txBody>
          <a:bodyPr wrap="square" lIns="109709" tIns="54855" rIns="109709" bIns="54855">
            <a:spAutoFit/>
          </a:bodyPr>
          <a:lstStyle/>
          <a:p>
            <a:pPr defTabSz="914172"/>
            <a:r>
              <a:rPr lang="en-US" sz="2400" b="1">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Op </a:t>
            </a:r>
          </a:p>
          <a:p>
            <a:pPr defTabSz="914172"/>
            <a:r>
              <a:rPr lang="en-US" sz="2400" b="1">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Optimization</a:t>
            </a:r>
            <a:endParaRPr lang="en-US" sz="2400" b="1"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9" name="TextBox 75">
            <a:extLst>
              <a:ext uri="{FF2B5EF4-FFF2-40B4-BE49-F238E27FC236}">
                <a16:creationId xmlns:a16="http://schemas.microsoft.com/office/drawing/2014/main" id="{A22C568A-16DB-4EC7-A5E0-C0E5BCAF77FC}"/>
              </a:ext>
            </a:extLst>
          </p:cNvPr>
          <p:cNvSpPr txBox="1"/>
          <p:nvPr/>
        </p:nvSpPr>
        <p:spPr>
          <a:xfrm>
            <a:off x="9080896" y="2798744"/>
            <a:ext cx="2782504" cy="309426"/>
          </a:xfrm>
          <a:prstGeom prst="rect">
            <a:avLst/>
          </a:prstGeom>
          <a:noFill/>
        </p:spPr>
        <p:txBody>
          <a:bodyPr wrap="square" lIns="109709" tIns="54855" rIns="109709" bIns="54855" rtlCol="0">
            <a:spAutoFit/>
          </a:bodyPr>
          <a:lstStyle/>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Design Pass&amp;Op for networks</a:t>
            </a:r>
            <a:endParaRPr 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80" name="Rectangle 74">
            <a:extLst>
              <a:ext uri="{FF2B5EF4-FFF2-40B4-BE49-F238E27FC236}">
                <a16:creationId xmlns:a16="http://schemas.microsoft.com/office/drawing/2014/main" id="{B46282FB-421C-46D0-8B14-F437FC2F7B23}"/>
              </a:ext>
            </a:extLst>
          </p:cNvPr>
          <p:cNvSpPr/>
          <p:nvPr/>
        </p:nvSpPr>
        <p:spPr>
          <a:xfrm>
            <a:off x="9130932" y="2423022"/>
            <a:ext cx="1654265" cy="480113"/>
          </a:xfrm>
          <a:prstGeom prst="rect">
            <a:avLst/>
          </a:prstGeom>
        </p:spPr>
        <p:txBody>
          <a:bodyPr wrap="square" lIns="109709" tIns="54855" rIns="109709" bIns="54855">
            <a:spAutoFit/>
          </a:bodyPr>
          <a:lstStyle/>
          <a:p>
            <a:pPr defTabSz="914172"/>
            <a:r>
              <a:rPr lang="en-US" sz="2400" b="1">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TVM </a:t>
            </a:r>
            <a:endParaRPr lang="en-US" sz="2400" b="1"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81" name="TextBox 75">
            <a:extLst>
              <a:ext uri="{FF2B5EF4-FFF2-40B4-BE49-F238E27FC236}">
                <a16:creationId xmlns:a16="http://schemas.microsoft.com/office/drawing/2014/main" id="{16522470-A715-4A0F-85B1-B4BF3B9D4951}"/>
              </a:ext>
            </a:extLst>
          </p:cNvPr>
          <p:cNvSpPr txBox="1"/>
          <p:nvPr/>
        </p:nvSpPr>
        <p:spPr>
          <a:xfrm>
            <a:off x="9080896" y="4629476"/>
            <a:ext cx="2782504" cy="529486"/>
          </a:xfrm>
          <a:prstGeom prst="rect">
            <a:avLst/>
          </a:prstGeom>
          <a:noFill/>
        </p:spPr>
        <p:txBody>
          <a:bodyPr wrap="square" lIns="109709" tIns="54855" rIns="109709" bIns="54855" rtlCol="0">
            <a:spAutoFit/>
          </a:bodyPr>
          <a:lstStyle/>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Data </a:t>
            </a:r>
            <a:r>
              <a:rPr lang="en-US" altLang="zh-CN"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Parallelism</a:t>
            </a:r>
          </a:p>
          <a:p>
            <a:pPr defTabSz="914172">
              <a:lnSpc>
                <a:spcPct val="130000"/>
              </a:lnSpc>
            </a:pPr>
            <a:r>
              <a:rPr lang="en-US" sz="110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Module Parallelism</a:t>
            </a:r>
            <a:endParaRPr lang="en-US" sz="1100"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82" name="Rectangle 74">
            <a:extLst>
              <a:ext uri="{FF2B5EF4-FFF2-40B4-BE49-F238E27FC236}">
                <a16:creationId xmlns:a16="http://schemas.microsoft.com/office/drawing/2014/main" id="{F987FE12-88F0-4BBB-BE61-D530907E35C4}"/>
              </a:ext>
            </a:extLst>
          </p:cNvPr>
          <p:cNvSpPr/>
          <p:nvPr/>
        </p:nvSpPr>
        <p:spPr>
          <a:xfrm>
            <a:off x="9130932" y="4253754"/>
            <a:ext cx="2392284" cy="480113"/>
          </a:xfrm>
          <a:prstGeom prst="rect">
            <a:avLst/>
          </a:prstGeom>
        </p:spPr>
        <p:txBody>
          <a:bodyPr wrap="square" lIns="109709" tIns="54855" rIns="109709" bIns="54855">
            <a:spAutoFit/>
          </a:bodyPr>
          <a:lstStyle/>
          <a:p>
            <a:pPr defTabSz="914172"/>
            <a:r>
              <a:rPr lang="en-US" sz="2400" b="1">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Parallelism</a:t>
            </a:r>
            <a:endParaRPr lang="en-US" sz="2400" b="1" dirty="0">
              <a:solidFill>
                <a:schemeClr val="tx1">
                  <a:lumMod val="85000"/>
                  <a:lumOff val="15000"/>
                </a:schemeClr>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Tree>
    <p:extLst>
      <p:ext uri="{BB962C8B-B14F-4D97-AF65-F5344CB8AC3E}">
        <p14:creationId xmlns:p14="http://schemas.microsoft.com/office/powerpoint/2010/main" val="413967939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2" presetClass="entr" presetSubtype="4" fill="hold" grpId="0" nodeType="withEffect">
                                  <p:stCondLst>
                                    <p:cond delay="0"/>
                                  </p:stCondLst>
                                  <p:childTnLst>
                                    <p:set>
                                      <p:cBhvr>
                                        <p:cTn id="19" dur="1" fill="hold">
                                          <p:stCondLst>
                                            <p:cond delay="0"/>
                                          </p:stCondLst>
                                        </p:cTn>
                                        <p:tgtEl>
                                          <p:spTgt spid="76"/>
                                        </p:tgtEl>
                                        <p:attrNameLst>
                                          <p:attrName>style.visibility</p:attrName>
                                        </p:attrNameLst>
                                      </p:cBhvr>
                                      <p:to>
                                        <p:strVal val="visible"/>
                                      </p:to>
                                    </p:set>
                                    <p:anim calcmode="lin" valueType="num">
                                      <p:cBhvr additive="base">
                                        <p:cTn id="20" dur="500" fill="hold"/>
                                        <p:tgtEl>
                                          <p:spTgt spid="76"/>
                                        </p:tgtEl>
                                        <p:attrNameLst>
                                          <p:attrName>ppt_x</p:attrName>
                                        </p:attrNameLst>
                                      </p:cBhvr>
                                      <p:tavLst>
                                        <p:tav tm="0">
                                          <p:val>
                                            <p:strVal val="#ppt_x"/>
                                          </p:val>
                                        </p:tav>
                                        <p:tav tm="100000">
                                          <p:val>
                                            <p:strVal val="#ppt_x"/>
                                          </p:val>
                                        </p:tav>
                                      </p:tavLst>
                                    </p:anim>
                                    <p:anim calcmode="lin" valueType="num">
                                      <p:cBhvr additive="base">
                                        <p:cTn id="21" dur="500" fill="hold"/>
                                        <p:tgtEl>
                                          <p:spTgt spid="7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78"/>
                                        </p:tgtEl>
                                        <p:attrNameLst>
                                          <p:attrName>style.visibility</p:attrName>
                                        </p:attrNameLst>
                                      </p:cBhvr>
                                      <p:to>
                                        <p:strVal val="visible"/>
                                      </p:to>
                                    </p:set>
                                    <p:anim calcmode="lin" valueType="num">
                                      <p:cBhvr additive="base">
                                        <p:cTn id="24" dur="500" fill="hold"/>
                                        <p:tgtEl>
                                          <p:spTgt spid="78"/>
                                        </p:tgtEl>
                                        <p:attrNameLst>
                                          <p:attrName>ppt_x</p:attrName>
                                        </p:attrNameLst>
                                      </p:cBhvr>
                                      <p:tavLst>
                                        <p:tav tm="0">
                                          <p:val>
                                            <p:strVal val="#ppt_x"/>
                                          </p:val>
                                        </p:tav>
                                        <p:tav tm="100000">
                                          <p:val>
                                            <p:strVal val="#ppt_x"/>
                                          </p:val>
                                        </p:tav>
                                      </p:tavLst>
                                    </p:anim>
                                    <p:anim calcmode="lin" valueType="num">
                                      <p:cBhvr additive="base">
                                        <p:cTn id="25" dur="500" fill="hold"/>
                                        <p:tgtEl>
                                          <p:spTgt spid="7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80"/>
                                        </p:tgtEl>
                                        <p:attrNameLst>
                                          <p:attrName>style.visibility</p:attrName>
                                        </p:attrNameLst>
                                      </p:cBhvr>
                                      <p:to>
                                        <p:strVal val="visible"/>
                                      </p:to>
                                    </p:set>
                                    <p:anim calcmode="lin" valueType="num">
                                      <p:cBhvr additive="base">
                                        <p:cTn id="28" dur="500" fill="hold"/>
                                        <p:tgtEl>
                                          <p:spTgt spid="80"/>
                                        </p:tgtEl>
                                        <p:attrNameLst>
                                          <p:attrName>ppt_x</p:attrName>
                                        </p:attrNameLst>
                                      </p:cBhvr>
                                      <p:tavLst>
                                        <p:tav tm="0">
                                          <p:val>
                                            <p:strVal val="#ppt_x"/>
                                          </p:val>
                                        </p:tav>
                                        <p:tav tm="100000">
                                          <p:val>
                                            <p:strVal val="#ppt_x"/>
                                          </p:val>
                                        </p:tav>
                                      </p:tavLst>
                                    </p:anim>
                                    <p:anim calcmode="lin" valueType="num">
                                      <p:cBhvr additive="base">
                                        <p:cTn id="29" dur="500" fill="hold"/>
                                        <p:tgtEl>
                                          <p:spTgt spid="80"/>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82"/>
                                        </p:tgtEl>
                                        <p:attrNameLst>
                                          <p:attrName>style.visibility</p:attrName>
                                        </p:attrNameLst>
                                      </p:cBhvr>
                                      <p:to>
                                        <p:strVal val="visible"/>
                                      </p:to>
                                    </p:set>
                                    <p:anim calcmode="lin" valueType="num">
                                      <p:cBhvr additive="base">
                                        <p:cTn id="32" dur="500" fill="hold"/>
                                        <p:tgtEl>
                                          <p:spTgt spid="82"/>
                                        </p:tgtEl>
                                        <p:attrNameLst>
                                          <p:attrName>ppt_x</p:attrName>
                                        </p:attrNameLst>
                                      </p:cBhvr>
                                      <p:tavLst>
                                        <p:tav tm="0">
                                          <p:val>
                                            <p:strVal val="#ppt_x"/>
                                          </p:val>
                                        </p:tav>
                                        <p:tav tm="100000">
                                          <p:val>
                                            <p:strVal val="#ppt_x"/>
                                          </p:val>
                                        </p:tav>
                                      </p:tavLst>
                                    </p:anim>
                                    <p:anim calcmode="lin" valueType="num">
                                      <p:cBhvr additive="base">
                                        <p:cTn id="33" dur="500" fill="hold"/>
                                        <p:tgtEl>
                                          <p:spTgt spid="8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8" grpId="0"/>
      <p:bldP spid="80" grpId="0"/>
      <p:bldP spid="8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BD9D481-6E27-42A9-87E8-B03D20DD4382}"/>
              </a:ext>
            </a:extLst>
          </p:cNvPr>
          <p:cNvSpPr txBox="1"/>
          <p:nvPr/>
        </p:nvSpPr>
        <p:spPr>
          <a:xfrm>
            <a:off x="2361459" y="1127464"/>
            <a:ext cx="3364637" cy="369332"/>
          </a:xfrm>
          <a:prstGeom prst="rect">
            <a:avLst/>
          </a:prstGeom>
          <a:noFill/>
        </p:spPr>
        <p:txBody>
          <a:bodyPr wrap="square" rtlCol="0">
            <a:spAutoFit/>
          </a:bodyPr>
          <a:lstStyle/>
          <a:p>
            <a:r>
              <a:rPr lang="zh-CN" altLang="en-US" b="1"/>
              <a:t>机器学习科研的十年（陈天奇）</a:t>
            </a:r>
          </a:p>
        </p:txBody>
      </p:sp>
      <p:sp>
        <p:nvSpPr>
          <p:cNvPr id="4" name="文本框 3">
            <a:extLst>
              <a:ext uri="{FF2B5EF4-FFF2-40B4-BE49-F238E27FC236}">
                <a16:creationId xmlns:a16="http://schemas.microsoft.com/office/drawing/2014/main" id="{ED6B685F-A4A8-40D1-837A-ED169C9BAE20}"/>
              </a:ext>
            </a:extLst>
          </p:cNvPr>
          <p:cNvSpPr txBox="1"/>
          <p:nvPr/>
        </p:nvSpPr>
        <p:spPr>
          <a:xfrm>
            <a:off x="2361460" y="1579304"/>
            <a:ext cx="8396057" cy="923330"/>
          </a:xfrm>
          <a:prstGeom prst="rect">
            <a:avLst/>
          </a:prstGeom>
          <a:noFill/>
        </p:spPr>
        <p:txBody>
          <a:bodyPr wrap="square">
            <a:spAutoFit/>
          </a:bodyPr>
          <a:lstStyle/>
          <a:p>
            <a:r>
              <a:rPr lang="zh-CN" altLang="en-US"/>
              <a:t>https://zhuanlan.zhihu.com/p/74249758?utm_source=wechat_session&amp;utm_medium=social&amp;utm_oi=36286488379392&amp;from=timeline&amp;s_s_i=0Adl1SNt%2FB3gEe0APUZZYAVRCRw%2F801frkyc0v%2BsfIo%3D&amp;s_r=1</a:t>
            </a:r>
          </a:p>
        </p:txBody>
      </p:sp>
      <p:sp>
        <p:nvSpPr>
          <p:cNvPr id="5" name="文本框 4">
            <a:extLst>
              <a:ext uri="{FF2B5EF4-FFF2-40B4-BE49-F238E27FC236}">
                <a16:creationId xmlns:a16="http://schemas.microsoft.com/office/drawing/2014/main" id="{125D3B32-CCEF-4BE6-8591-0CD51C3E20BC}"/>
              </a:ext>
            </a:extLst>
          </p:cNvPr>
          <p:cNvSpPr txBox="1"/>
          <p:nvPr/>
        </p:nvSpPr>
        <p:spPr>
          <a:xfrm>
            <a:off x="2361460" y="2767280"/>
            <a:ext cx="7910004" cy="1323439"/>
          </a:xfrm>
          <a:prstGeom prst="rect">
            <a:avLst/>
          </a:prstGeom>
          <a:noFill/>
        </p:spPr>
        <p:txBody>
          <a:bodyPr wrap="square" rtlCol="0">
            <a:spAutoFit/>
          </a:bodyPr>
          <a:lstStyle/>
          <a:p>
            <a:r>
              <a:rPr lang="zh-CN" altLang="en-US" sz="1600">
                <a:solidFill>
                  <a:srgbClr val="445469"/>
                </a:solidFill>
                <a:ea typeface="思源黑体 CN Medium" panose="020B0600000000000000" pitchFamily="34" charset="-122"/>
                <a:cs typeface="+mn-ea"/>
              </a:rPr>
              <a:t>深度学习的中间表示 </a:t>
            </a:r>
            <a:endParaRPr lang="en-US" altLang="zh-CN" sz="1600">
              <a:solidFill>
                <a:srgbClr val="445469"/>
              </a:solidFill>
              <a:ea typeface="思源黑体 CN Medium" panose="020B0600000000000000" pitchFamily="34" charset="-122"/>
              <a:cs typeface="+mn-ea"/>
            </a:endParaRPr>
          </a:p>
          <a:p>
            <a:r>
              <a:rPr lang="en-US" altLang="zh-CN" sz="1600">
                <a:solidFill>
                  <a:srgbClr val="445469"/>
                </a:solidFill>
                <a:ea typeface="思源黑体 CN Medium" panose="020B0600000000000000" pitchFamily="34" charset="-122"/>
                <a:cs typeface="+mn-ea"/>
                <a:sym typeface="Wingdings" panose="05000000000000000000" pitchFamily="2" charset="2"/>
              </a:rPr>
              <a:t></a:t>
            </a:r>
            <a:r>
              <a:rPr lang="zh-CN" altLang="en-US" sz="1600">
                <a:solidFill>
                  <a:srgbClr val="445469"/>
                </a:solidFill>
                <a:ea typeface="思源黑体 CN Medium" panose="020B0600000000000000" pitchFamily="34" charset="-122"/>
                <a:cs typeface="+mn-ea"/>
                <a:sym typeface="Wingdings" panose="05000000000000000000" pitchFamily="2" charset="2"/>
              </a:rPr>
              <a:t>计算图优化 </a:t>
            </a:r>
            <a:endParaRPr lang="en-US" altLang="zh-CN" sz="1600">
              <a:solidFill>
                <a:srgbClr val="445469"/>
              </a:solidFill>
              <a:ea typeface="思源黑体 CN Medium" panose="020B0600000000000000" pitchFamily="34" charset="-122"/>
              <a:cs typeface="+mn-ea"/>
              <a:sym typeface="Wingdings" panose="05000000000000000000" pitchFamily="2" charset="2"/>
            </a:endParaRPr>
          </a:p>
          <a:p>
            <a:r>
              <a:rPr lang="en-US" altLang="zh-CN" sz="1600">
                <a:solidFill>
                  <a:srgbClr val="445469"/>
                </a:solidFill>
                <a:ea typeface="思源黑体 CN Medium" panose="020B0600000000000000" pitchFamily="34" charset="-122"/>
                <a:cs typeface="+mn-ea"/>
                <a:sym typeface="Wingdings" panose="05000000000000000000" pitchFamily="2" charset="2"/>
              </a:rPr>
              <a:t></a:t>
            </a:r>
            <a:r>
              <a:rPr lang="zh-CN" altLang="en-US" sz="1600">
                <a:solidFill>
                  <a:srgbClr val="445469"/>
                </a:solidFill>
                <a:ea typeface="思源黑体 CN Medium" panose="020B0600000000000000" pitchFamily="34" charset="-122"/>
                <a:cs typeface="+mn-ea"/>
                <a:sym typeface="Wingdings" panose="05000000000000000000" pitchFamily="2" charset="2"/>
              </a:rPr>
              <a:t>瓶颈（算子实现）</a:t>
            </a:r>
            <a:endParaRPr lang="en-US" altLang="zh-CN" sz="1600">
              <a:solidFill>
                <a:srgbClr val="445469"/>
              </a:solidFill>
              <a:ea typeface="思源黑体 CN Medium" panose="020B0600000000000000" pitchFamily="34" charset="-122"/>
              <a:cs typeface="+mn-ea"/>
              <a:sym typeface="Wingdings" panose="05000000000000000000" pitchFamily="2" charset="2"/>
            </a:endParaRPr>
          </a:p>
          <a:p>
            <a:r>
              <a:rPr lang="en-US" altLang="zh-CN" sz="1600">
                <a:solidFill>
                  <a:srgbClr val="445469"/>
                </a:solidFill>
                <a:ea typeface="思源黑体 CN Medium" panose="020B0600000000000000" pitchFamily="34" charset="-122"/>
                <a:cs typeface="+mn-ea"/>
                <a:sym typeface="Wingdings" panose="05000000000000000000" pitchFamily="2" charset="2"/>
              </a:rPr>
              <a:t></a:t>
            </a:r>
            <a:r>
              <a:rPr lang="zh-CN" altLang="en-US" sz="1600">
                <a:solidFill>
                  <a:srgbClr val="445469"/>
                </a:solidFill>
                <a:ea typeface="思源黑体 CN Medium" panose="020B0600000000000000" pitchFamily="34" charset="-122"/>
                <a:cs typeface="+mn-ea"/>
                <a:sym typeface="Wingdings" panose="05000000000000000000" pitchFamily="2" charset="2"/>
              </a:rPr>
              <a:t>优化</a:t>
            </a:r>
            <a:r>
              <a:rPr lang="en-US" altLang="zh-CN" sz="1600">
                <a:solidFill>
                  <a:srgbClr val="445469"/>
                </a:solidFill>
                <a:ea typeface="思源黑体 CN Medium" panose="020B0600000000000000" pitchFamily="34" charset="-122"/>
                <a:cs typeface="+mn-ea"/>
                <a:sym typeface="Wingdings" panose="05000000000000000000" pitchFamily="2" charset="2"/>
              </a:rPr>
              <a:t>CUDA gemm </a:t>
            </a:r>
          </a:p>
          <a:p>
            <a:r>
              <a:rPr lang="en-US" altLang="zh-CN" sz="1600">
                <a:solidFill>
                  <a:srgbClr val="445469"/>
                </a:solidFill>
                <a:ea typeface="思源黑体 CN Medium" panose="020B0600000000000000" pitchFamily="34" charset="-122"/>
                <a:cs typeface="+mn-ea"/>
                <a:sym typeface="Wingdings" panose="05000000000000000000" pitchFamily="2" charset="2"/>
              </a:rPr>
              <a:t></a:t>
            </a:r>
            <a:r>
              <a:rPr lang="zh-CN" altLang="en-US" sz="1600">
                <a:solidFill>
                  <a:srgbClr val="445469"/>
                </a:solidFill>
                <a:ea typeface="思源黑体 CN Medium" panose="020B0600000000000000" pitchFamily="34" charset="-122"/>
                <a:cs typeface="+mn-ea"/>
              </a:rPr>
              <a:t>自动编译生成的方式优化机器学习的底层代码</a:t>
            </a:r>
          </a:p>
        </p:txBody>
      </p:sp>
      <p:sp>
        <p:nvSpPr>
          <p:cNvPr id="7" name="文本框 6">
            <a:extLst>
              <a:ext uri="{FF2B5EF4-FFF2-40B4-BE49-F238E27FC236}">
                <a16:creationId xmlns:a16="http://schemas.microsoft.com/office/drawing/2014/main" id="{1C2EBE85-550B-4A35-A673-F5958338A25E}"/>
              </a:ext>
            </a:extLst>
          </p:cNvPr>
          <p:cNvSpPr txBox="1"/>
          <p:nvPr/>
        </p:nvSpPr>
        <p:spPr>
          <a:xfrm>
            <a:off x="2361460" y="4393114"/>
            <a:ext cx="6094520" cy="1323439"/>
          </a:xfrm>
          <a:prstGeom prst="rect">
            <a:avLst/>
          </a:prstGeom>
          <a:noFill/>
        </p:spPr>
        <p:txBody>
          <a:bodyPr wrap="square">
            <a:spAutoFit/>
          </a:bodyPr>
          <a:lstStyle/>
          <a:p>
            <a:r>
              <a:rPr lang="zh-CN" altLang="en-US" sz="1600">
                <a:solidFill>
                  <a:srgbClr val="445469"/>
                </a:solidFill>
                <a:ea typeface="思源黑体 CN Medium" panose="020B0600000000000000" pitchFamily="34" charset="-122"/>
                <a:cs typeface="+mn-ea"/>
              </a:rPr>
              <a:t>从零开始，横跨多领域。因为要做底层代码生成和想要支持新的硬件，我们需要重新重新搞清楚很多在之前被现有的操作系统和驱动隐藏掉的问题，这就好象是在一个荒岛上一无所有重新搭建起一个城堡一样。而这里面也涉及了系统，程序语言，体系结构和机器学习等领域。</a:t>
            </a:r>
          </a:p>
        </p:txBody>
      </p:sp>
    </p:spTree>
    <p:extLst>
      <p:ext uri="{BB962C8B-B14F-4D97-AF65-F5344CB8AC3E}">
        <p14:creationId xmlns:p14="http://schemas.microsoft.com/office/powerpoint/2010/main" val="119811116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92404C6D-1701-4BF6-A098-9E9D6A2184D9}"/>
              </a:ext>
            </a:extLst>
          </p:cNvPr>
          <p:cNvPicPr>
            <a:picLocks noChangeAspect="1"/>
          </p:cNvPicPr>
          <p:nvPr/>
        </p:nvPicPr>
        <p:blipFill rotWithShape="1">
          <a:blip r:embed="rId4">
            <a:extLst>
              <a:ext uri="{28A0092B-C50C-407E-A947-70E740481C1C}">
                <a14:useLocalDpi xmlns:a14="http://schemas.microsoft.com/office/drawing/2010/main" val="0"/>
              </a:ext>
            </a:extLst>
          </a:blip>
          <a:srcRect l="20028" r="4619" b="71884"/>
          <a:stretch/>
        </p:blipFill>
        <p:spPr>
          <a:xfrm flipH="1" flipV="1">
            <a:off x="-1" y="-1"/>
            <a:ext cx="12192000" cy="4872007"/>
          </a:xfrm>
          <a:prstGeom prst="rect">
            <a:avLst/>
          </a:prstGeom>
        </p:spPr>
      </p:pic>
      <p:sp>
        <p:nvSpPr>
          <p:cNvPr id="4" name="文本框 3">
            <a:extLst>
              <a:ext uri="{FF2B5EF4-FFF2-40B4-BE49-F238E27FC236}">
                <a16:creationId xmlns:a16="http://schemas.microsoft.com/office/drawing/2014/main" id="{E260DD35-1C5C-4300-AA8E-AE2407D37608}"/>
              </a:ext>
            </a:extLst>
          </p:cNvPr>
          <p:cNvSpPr txBox="1"/>
          <p:nvPr/>
        </p:nvSpPr>
        <p:spPr>
          <a:xfrm>
            <a:off x="4157014" y="4044771"/>
            <a:ext cx="3877985" cy="1107996"/>
          </a:xfrm>
          <a:prstGeom prst="rect">
            <a:avLst/>
          </a:prstGeom>
          <a:noFill/>
        </p:spPr>
        <p:txBody>
          <a:bodyPr wrap="none" rtlCol="0">
            <a:spAutoFit/>
          </a:bodyPr>
          <a:lstStyle/>
          <a:p>
            <a:pPr algn="ctr"/>
            <a:r>
              <a:rPr kumimoji="1" lang="zh-CN" altLang="en-US" sz="6600" spc="600">
                <a:solidFill>
                  <a:schemeClr val="tx1">
                    <a:lumMod val="85000"/>
                    <a:lumOff val="15000"/>
                  </a:schemeClr>
                </a:solidFill>
                <a:latin typeface="思源黑体 CN Medium" panose="020B0600000000000000" pitchFamily="34" charset="-122"/>
                <a:ea typeface="思源黑体 CN Medium" panose="020B0600000000000000" pitchFamily="34" charset="-122"/>
              </a:rPr>
              <a:t>未来展望</a:t>
            </a:r>
            <a:endParaRPr kumimoji="1" lang="zh-CN" altLang="en-US" sz="6600" spc="6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sp>
        <p:nvSpPr>
          <p:cNvPr id="5" name="文本框 4">
            <a:extLst>
              <a:ext uri="{FF2B5EF4-FFF2-40B4-BE49-F238E27FC236}">
                <a16:creationId xmlns:a16="http://schemas.microsoft.com/office/drawing/2014/main" id="{16BAF173-5194-4298-9871-F95F10B14D3F}"/>
              </a:ext>
            </a:extLst>
          </p:cNvPr>
          <p:cNvSpPr txBox="1"/>
          <p:nvPr/>
        </p:nvSpPr>
        <p:spPr>
          <a:xfrm>
            <a:off x="5031569" y="5384094"/>
            <a:ext cx="2128853" cy="523220"/>
          </a:xfrm>
          <a:prstGeom prst="rect">
            <a:avLst/>
          </a:prstGeom>
          <a:noFill/>
        </p:spPr>
        <p:txBody>
          <a:bodyPr wrap="none" rtlCol="0">
            <a:spAutoFit/>
          </a:bodyPr>
          <a:lstStyle/>
          <a:p>
            <a:pPr algn="ctr"/>
            <a:r>
              <a:rPr lang="en" altLang="zh-CN" sz="2800">
                <a:solidFill>
                  <a:schemeClr val="tx1">
                    <a:lumMod val="85000"/>
                    <a:lumOff val="15000"/>
                  </a:schemeClr>
                </a:solidFill>
                <a:latin typeface="思源黑体 CN Medium" panose="020B0600000000000000" pitchFamily="34" charset="-122"/>
                <a:ea typeface="思源黑体 CN Medium" panose="020B0600000000000000" pitchFamily="34" charset="-122"/>
              </a:rPr>
              <a:t>Future Plan</a:t>
            </a:r>
            <a:endParaRPr lang="en" altLang="zh-CN" sz="2800" dirty="0">
              <a:solidFill>
                <a:schemeClr val="tx1">
                  <a:lumMod val="85000"/>
                  <a:lumOff val="15000"/>
                </a:schemeClr>
              </a:solidFill>
              <a:latin typeface="思源黑体 CN Medium" panose="020B0600000000000000" pitchFamily="34" charset="-122"/>
              <a:ea typeface="思源黑体 CN Medium" panose="020B0600000000000000" pitchFamily="34" charset="-122"/>
            </a:endParaRPr>
          </a:p>
        </p:txBody>
      </p:sp>
      <p:grpSp>
        <p:nvGrpSpPr>
          <p:cNvPr id="6" name="组合 5">
            <a:extLst>
              <a:ext uri="{FF2B5EF4-FFF2-40B4-BE49-F238E27FC236}">
                <a16:creationId xmlns:a16="http://schemas.microsoft.com/office/drawing/2014/main" id="{8740D92C-D2D3-46E7-ACF8-8C2DCF39592A}"/>
              </a:ext>
            </a:extLst>
          </p:cNvPr>
          <p:cNvGrpSpPr/>
          <p:nvPr/>
        </p:nvGrpSpPr>
        <p:grpSpPr>
          <a:xfrm>
            <a:off x="5277853" y="2253232"/>
            <a:ext cx="1636295" cy="1394235"/>
            <a:chOff x="3375094" y="2895785"/>
            <a:chExt cx="777647" cy="662608"/>
          </a:xfrm>
        </p:grpSpPr>
        <p:sp>
          <p:nvSpPr>
            <p:cNvPr id="7" name="圆角矩形 12">
              <a:extLst>
                <a:ext uri="{FF2B5EF4-FFF2-40B4-BE49-F238E27FC236}">
                  <a16:creationId xmlns:a16="http://schemas.microsoft.com/office/drawing/2014/main" id="{4C076230-408A-4BFB-8805-D2B1DBDE1A11}"/>
                </a:ext>
              </a:extLst>
            </p:cNvPr>
            <p:cNvSpPr/>
            <p:nvPr/>
          </p:nvSpPr>
          <p:spPr>
            <a:xfrm rot="2700000">
              <a:off x="3432614" y="2895785"/>
              <a:ext cx="662608" cy="662608"/>
            </a:xfrm>
            <a:prstGeom prst="roundRect">
              <a:avLst>
                <a:gd name="adj" fmla="val 32223"/>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5400" dirty="0">
                <a:latin typeface="思源黑体 CN Medium" panose="020B0600000000000000" pitchFamily="34" charset="-122"/>
                <a:ea typeface="思源黑体 CN Medium" panose="020B0600000000000000" pitchFamily="34" charset="-122"/>
              </a:endParaRPr>
            </a:p>
          </p:txBody>
        </p:sp>
        <p:sp>
          <p:nvSpPr>
            <p:cNvPr id="8" name="文本框 7">
              <a:extLst>
                <a:ext uri="{FF2B5EF4-FFF2-40B4-BE49-F238E27FC236}">
                  <a16:creationId xmlns:a16="http://schemas.microsoft.com/office/drawing/2014/main" id="{B7B14B67-670B-4EB0-B5C3-48A9B054B6CD}"/>
                </a:ext>
              </a:extLst>
            </p:cNvPr>
            <p:cNvSpPr txBox="1"/>
            <p:nvPr/>
          </p:nvSpPr>
          <p:spPr>
            <a:xfrm>
              <a:off x="3375094" y="2963802"/>
              <a:ext cx="777647" cy="526574"/>
            </a:xfrm>
            <a:prstGeom prst="rect">
              <a:avLst/>
            </a:prstGeom>
            <a:noFill/>
          </p:spPr>
          <p:txBody>
            <a:bodyPr wrap="square" rtlCol="0">
              <a:spAutoFit/>
            </a:bodyPr>
            <a:lstStyle/>
            <a:p>
              <a:pPr algn="ctr"/>
              <a:r>
                <a:rPr kumimoji="1" lang="en-US" altLang="zh-CN" sz="6600">
                  <a:solidFill>
                    <a:schemeClr val="bg1"/>
                  </a:solidFill>
                  <a:latin typeface="思源黑体 CN Medium" panose="020B0600000000000000" pitchFamily="34" charset="-122"/>
                  <a:ea typeface="思源黑体 CN Medium" panose="020B0600000000000000" pitchFamily="34" charset="-122"/>
                </a:rPr>
                <a:t>03</a:t>
              </a:r>
              <a:endParaRPr kumimoji="1" lang="zh-CN" altLang="en-US" sz="6600" dirty="0">
                <a:solidFill>
                  <a:schemeClr val="bg1"/>
                </a:solidFill>
                <a:latin typeface="思源黑体 CN Medium" panose="020B0600000000000000" pitchFamily="34" charset="-122"/>
                <a:ea typeface="思源黑体 CN Medium" panose="020B0600000000000000" pitchFamily="34" charset="-122"/>
              </a:endParaRPr>
            </a:p>
          </p:txBody>
        </p:sp>
      </p:grpSp>
    </p:spTree>
    <p:extLst>
      <p:ext uri="{BB962C8B-B14F-4D97-AF65-F5344CB8AC3E}">
        <p14:creationId xmlns:p14="http://schemas.microsoft.com/office/powerpoint/2010/main" val="20388164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651607" y="2061790"/>
            <a:ext cx="776613" cy="776817"/>
            <a:chOff x="3300034" y="4123575"/>
            <a:chExt cx="1553227" cy="1553635"/>
          </a:xfrm>
        </p:grpSpPr>
        <p:sp>
          <p:nvSpPr>
            <p:cNvPr id="19" name="Oval 18"/>
            <p:cNvSpPr/>
            <p:nvPr/>
          </p:nvSpPr>
          <p:spPr bwMode="auto">
            <a:xfrm>
              <a:off x="3300034" y="4123575"/>
              <a:ext cx="1553227" cy="1553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7" name="AutoShape 19"/>
            <p:cNvSpPr>
              <a:spLocks/>
            </p:cNvSpPr>
            <p:nvPr/>
          </p:nvSpPr>
          <p:spPr bwMode="auto">
            <a:xfrm>
              <a:off x="3678988" y="4479962"/>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p:spPr>
          <p:txBody>
            <a:bodyPr lIns="50789" tIns="50789" rIns="50789" bIns="50789" anchor="ctr"/>
            <a:lstStyle/>
            <a:p>
              <a:pPr defTabSz="457075">
                <a:defRPr/>
              </a:pPr>
              <a:endParaRPr lang="es-ES" sz="2900" dirty="0">
                <a:solidFill>
                  <a:schemeClr val="bg1"/>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3" name="Group 2"/>
          <p:cNvGrpSpPr/>
          <p:nvPr/>
        </p:nvGrpSpPr>
        <p:grpSpPr>
          <a:xfrm>
            <a:off x="1620115" y="4598342"/>
            <a:ext cx="776613" cy="776817"/>
            <a:chOff x="13144537" y="4100895"/>
            <a:chExt cx="1553227" cy="1553635"/>
          </a:xfrm>
        </p:grpSpPr>
        <p:sp>
          <p:nvSpPr>
            <p:cNvPr id="41" name="Oval 40"/>
            <p:cNvSpPr/>
            <p:nvPr/>
          </p:nvSpPr>
          <p:spPr bwMode="auto">
            <a:xfrm>
              <a:off x="13144537" y="4100895"/>
              <a:ext cx="1553227" cy="155363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58" name="Freeform 169"/>
            <p:cNvSpPr>
              <a:spLocks noChangeArrowheads="1"/>
            </p:cNvSpPr>
            <p:nvPr/>
          </p:nvSpPr>
          <p:spPr bwMode="auto">
            <a:xfrm>
              <a:off x="13512861" y="4497378"/>
              <a:ext cx="784765" cy="627812"/>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grpSp>
        <p:nvGrpSpPr>
          <p:cNvPr id="4" name="Group 3"/>
          <p:cNvGrpSpPr/>
          <p:nvPr/>
        </p:nvGrpSpPr>
        <p:grpSpPr>
          <a:xfrm>
            <a:off x="6383406" y="1858926"/>
            <a:ext cx="776613" cy="776817"/>
            <a:chOff x="3300034" y="8387501"/>
            <a:chExt cx="1553227" cy="1553635"/>
          </a:xfrm>
        </p:grpSpPr>
        <p:sp>
          <p:nvSpPr>
            <p:cNvPr id="49" name="Oval 48"/>
            <p:cNvSpPr/>
            <p:nvPr/>
          </p:nvSpPr>
          <p:spPr bwMode="auto">
            <a:xfrm>
              <a:off x="3300034" y="8387501"/>
              <a:ext cx="1553227" cy="155363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400" dirty="0">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1" name="AutoShape 124"/>
            <p:cNvSpPr>
              <a:spLocks noChangeAspect="1"/>
            </p:cNvSpPr>
            <p:nvPr/>
          </p:nvSpPr>
          <p:spPr bwMode="auto">
            <a:xfrm flipH="1">
              <a:off x="3733796" y="8872008"/>
              <a:ext cx="773296" cy="6309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p:spPr>
          <p:txBody>
            <a:bodyPr lIns="50789" tIns="50789" rIns="50789" bIns="50789" anchor="ctr"/>
            <a:lstStyle/>
            <a:p>
              <a:pPr defTabSz="457075">
                <a:defRPr/>
              </a:pPr>
              <a:endParaRPr lang="es-ES" sz="2900" dirty="0">
                <a:solidFill>
                  <a:schemeClr val="bg1"/>
                </a:solidFill>
                <a:effectLst>
                  <a:outerShdw blurRad="38100" dist="38100" dir="2700000" algn="tl">
                    <a:srgbClr val="000000"/>
                  </a:outerShdw>
                </a:effectLst>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grpSp>
      <p:sp>
        <p:nvSpPr>
          <p:cNvPr id="60" name="TextBox 75">
            <a:extLst>
              <a:ext uri="{FF2B5EF4-FFF2-40B4-BE49-F238E27FC236}">
                <a16:creationId xmlns:a16="http://schemas.microsoft.com/office/drawing/2014/main" id="{E6792F75-860F-47CD-94F2-60ED7168476E}"/>
              </a:ext>
            </a:extLst>
          </p:cNvPr>
          <p:cNvSpPr txBox="1"/>
          <p:nvPr/>
        </p:nvSpPr>
        <p:spPr>
          <a:xfrm>
            <a:off x="2428220" y="2585410"/>
            <a:ext cx="3310211" cy="1047641"/>
          </a:xfrm>
          <a:prstGeom prst="rect">
            <a:avLst/>
          </a:prstGeom>
          <a:noFill/>
        </p:spPr>
        <p:txBody>
          <a:bodyPr wrap="square" lIns="109709" tIns="54855" rIns="109709" bIns="54855" rtlCol="0">
            <a:spAutoFit/>
          </a:bodyPr>
          <a:lstStyle/>
          <a:p>
            <a:pPr defTabSz="914172">
              <a:lnSpc>
                <a:spcPct val="130000"/>
              </a:lnSpc>
            </a:pPr>
            <a:r>
              <a:rPr 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ModuleIR </a:t>
            </a:r>
          </a:p>
          <a:p>
            <a:pPr defTabSz="914172">
              <a:lnSpc>
                <a:spcPct val="130000"/>
              </a:lnSpc>
            </a:pPr>
            <a:r>
              <a:rPr 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Relay IR Transform</a:t>
            </a:r>
            <a:endParaRPr lang="en-US" sz="1200" dirty="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a:p>
            <a:pPr defTabSz="914172">
              <a:lnSpc>
                <a:spcPct val="130000"/>
              </a:lnSpc>
            </a:pPr>
            <a:r>
              <a:rPr lang="en-US" altLang="zh-CN"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Op Register</a:t>
            </a:r>
          </a:p>
          <a:p>
            <a:pPr defTabSz="914172">
              <a:lnSpc>
                <a:spcPct val="130000"/>
              </a:lnSpc>
            </a:pPr>
            <a:r>
              <a:rPr 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p>
        </p:txBody>
      </p:sp>
      <p:sp>
        <p:nvSpPr>
          <p:cNvPr id="63" name="Rectangle 74">
            <a:extLst>
              <a:ext uri="{FF2B5EF4-FFF2-40B4-BE49-F238E27FC236}">
                <a16:creationId xmlns:a16="http://schemas.microsoft.com/office/drawing/2014/main" id="{DDEAB0AC-408E-4189-B6BA-BD508CEEF614}"/>
              </a:ext>
            </a:extLst>
          </p:cNvPr>
          <p:cNvSpPr/>
          <p:nvPr/>
        </p:nvSpPr>
        <p:spPr>
          <a:xfrm>
            <a:off x="2445516" y="2105297"/>
            <a:ext cx="2943230" cy="480113"/>
          </a:xfrm>
          <a:prstGeom prst="rect">
            <a:avLst/>
          </a:prstGeom>
        </p:spPr>
        <p:txBody>
          <a:bodyPr wrap="square" lIns="109709" tIns="54855" rIns="109709" bIns="54855">
            <a:spAutoFit/>
          </a:bodyPr>
          <a:lstStyle/>
          <a:p>
            <a:pPr defTabSz="914172"/>
            <a:r>
              <a:rPr lang="zh-CN" altLang="en-US" sz="2400" b="1">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深入分析</a:t>
            </a:r>
            <a:r>
              <a:rPr lang="en-US" altLang="zh-CN" sz="2400" b="1">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TVM</a:t>
            </a:r>
            <a:r>
              <a:rPr lang="zh-CN" altLang="en-US" sz="2400" b="1">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系统</a:t>
            </a:r>
            <a:endParaRPr lang="en-US" sz="2400" b="1" dirty="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4" name="TextBox 75">
            <a:extLst>
              <a:ext uri="{FF2B5EF4-FFF2-40B4-BE49-F238E27FC236}">
                <a16:creationId xmlns:a16="http://schemas.microsoft.com/office/drawing/2014/main" id="{DF4E7BD8-2614-4738-9E99-90F259EA20D8}"/>
              </a:ext>
            </a:extLst>
          </p:cNvPr>
          <p:cNvSpPr txBox="1"/>
          <p:nvPr/>
        </p:nvSpPr>
        <p:spPr>
          <a:xfrm>
            <a:off x="2496524" y="5055408"/>
            <a:ext cx="3310211" cy="807575"/>
          </a:xfrm>
          <a:prstGeom prst="rect">
            <a:avLst/>
          </a:prstGeom>
          <a:noFill/>
        </p:spPr>
        <p:txBody>
          <a:bodyPr wrap="square" lIns="109709" tIns="54855" rIns="109709" bIns="54855" rtlCol="0">
            <a:spAutoFit/>
          </a:bodyPr>
          <a:lstStyle/>
          <a:p>
            <a:pPr defTabSz="914172">
              <a:lnSpc>
                <a:spcPct val="130000"/>
              </a:lnSpc>
            </a:pPr>
            <a:r>
              <a:rPr lang="zh-CN" alt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计算机体系结构</a:t>
            </a:r>
            <a:endParaRPr lang="en-US" altLang="zh-CN"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a:p>
            <a:pPr defTabSz="914172">
              <a:lnSpc>
                <a:spcPct val="130000"/>
              </a:lnSpc>
            </a:pPr>
            <a:r>
              <a:rPr lang="zh-CN" alt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编译原理</a:t>
            </a:r>
            <a:endParaRPr lang="en-US" altLang="zh-CN"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a:p>
            <a:pPr defTabSz="914172">
              <a:lnSpc>
                <a:spcPct val="130000"/>
              </a:lnSpc>
            </a:pPr>
            <a:r>
              <a:rPr lang="en-US" sz="120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a:t>
            </a:r>
            <a:endParaRPr lang="en-US" sz="1200" dirty="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65" name="Rectangle 74">
            <a:extLst>
              <a:ext uri="{FF2B5EF4-FFF2-40B4-BE49-F238E27FC236}">
                <a16:creationId xmlns:a16="http://schemas.microsoft.com/office/drawing/2014/main" id="{D093F676-497D-4F6F-9E9F-55327D9745F9}"/>
              </a:ext>
            </a:extLst>
          </p:cNvPr>
          <p:cNvSpPr/>
          <p:nvPr/>
        </p:nvSpPr>
        <p:spPr>
          <a:xfrm>
            <a:off x="2497367" y="4653189"/>
            <a:ext cx="3089285" cy="480113"/>
          </a:xfrm>
          <a:prstGeom prst="rect">
            <a:avLst/>
          </a:prstGeom>
        </p:spPr>
        <p:txBody>
          <a:bodyPr wrap="square" lIns="109709" tIns="54855" rIns="109709" bIns="54855">
            <a:spAutoFit/>
          </a:bodyPr>
          <a:lstStyle/>
          <a:p>
            <a:pPr defTabSz="914172"/>
            <a:r>
              <a:rPr lang="zh-CN" altLang="en-US" sz="2400" b="1">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基础知识的学习</a:t>
            </a:r>
            <a:endParaRPr lang="en-US" sz="2400" b="1" dirty="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70" name="Rectangle 74">
            <a:extLst>
              <a:ext uri="{FF2B5EF4-FFF2-40B4-BE49-F238E27FC236}">
                <a16:creationId xmlns:a16="http://schemas.microsoft.com/office/drawing/2014/main" id="{158E673B-7FEE-4EE4-9891-22809C1FD02F}"/>
              </a:ext>
            </a:extLst>
          </p:cNvPr>
          <p:cNvSpPr/>
          <p:nvPr/>
        </p:nvSpPr>
        <p:spPr>
          <a:xfrm>
            <a:off x="7177315" y="2014426"/>
            <a:ext cx="1654265" cy="480113"/>
          </a:xfrm>
          <a:prstGeom prst="rect">
            <a:avLst/>
          </a:prstGeom>
        </p:spPr>
        <p:txBody>
          <a:bodyPr wrap="square" lIns="109709" tIns="54855" rIns="109709" bIns="54855">
            <a:spAutoFit/>
          </a:bodyPr>
          <a:lstStyle/>
          <a:p>
            <a:pPr defTabSz="914172"/>
            <a:r>
              <a:rPr lang="zh-CN" altLang="en-US" sz="2400" b="1">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rPr>
              <a:t>问题驱动</a:t>
            </a:r>
            <a:endParaRPr lang="en-US" sz="2400" b="1" dirty="0">
              <a:solidFill>
                <a:srgbClr val="445469"/>
              </a:solidFill>
              <a:latin typeface="思源黑体 CN Medium" panose="020B0600000000000000" pitchFamily="34" charset="-122"/>
              <a:ea typeface="思源黑体 CN Medium" panose="020B0600000000000000" pitchFamily="34" charset="-122"/>
              <a:cs typeface="+mn-ea"/>
              <a:sym typeface="思源黑体 CN Medium" panose="020B0600000000000000" pitchFamily="34" charset="-122"/>
            </a:endParaRPr>
          </a:p>
        </p:txBody>
      </p:sp>
      <p:sp>
        <p:nvSpPr>
          <p:cNvPr id="22" name="TextBox 75">
            <a:extLst>
              <a:ext uri="{FF2B5EF4-FFF2-40B4-BE49-F238E27FC236}">
                <a16:creationId xmlns:a16="http://schemas.microsoft.com/office/drawing/2014/main" id="{0BDA0B59-0B34-4CEC-A813-4DF0AE69DCB0}"/>
              </a:ext>
            </a:extLst>
          </p:cNvPr>
          <p:cNvSpPr txBox="1"/>
          <p:nvPr/>
        </p:nvSpPr>
        <p:spPr>
          <a:xfrm>
            <a:off x="6952098" y="2635743"/>
            <a:ext cx="3310211" cy="1051295"/>
          </a:xfrm>
          <a:prstGeom prst="rect">
            <a:avLst/>
          </a:prstGeom>
          <a:noFill/>
        </p:spPr>
        <p:txBody>
          <a:bodyPr wrap="square" lIns="109709" tIns="54855" rIns="109709" bIns="54855" rtlCol="0">
            <a:spAutoFit/>
          </a:bodyPr>
          <a:lstStyle/>
          <a:p>
            <a:pPr defTabSz="914172">
              <a:lnSpc>
                <a:spcPct val="130000"/>
              </a:lnSpc>
            </a:pPr>
            <a:r>
              <a:rPr lang="zh-CN" altLang="en-US" sz="1200">
                <a:solidFill>
                  <a:srgbClr val="445469"/>
                </a:solidFill>
                <a:ea typeface="思源黑体 CN Medium" panose="020B0600000000000000" pitchFamily="34" charset="-122"/>
                <a:cs typeface="+mn-ea"/>
              </a:rPr>
              <a:t>虽然我不知道遥远的未来会需要什么，到底是系统，算法，还是化学，从问题出发，用尽所有可能的方法去最好地解决机器学习问题，应该这就是我想要坚持的研究风格吧</a:t>
            </a:r>
            <a:endParaRPr lang="en-US" sz="1200" dirty="0">
              <a:solidFill>
                <a:srgbClr val="445469"/>
              </a:solidFill>
              <a:ea typeface="思源黑体 CN Medium" panose="020B0600000000000000" pitchFamily="34" charset="-122"/>
              <a:cs typeface="+mn-ea"/>
              <a:sym typeface="思源黑体 CN Medium" panose="020B0600000000000000" pitchFamily="34" charset="-122"/>
            </a:endParaRPr>
          </a:p>
        </p:txBody>
      </p:sp>
    </p:spTree>
    <p:extLst>
      <p:ext uri="{BB962C8B-B14F-4D97-AF65-F5344CB8AC3E}">
        <p14:creationId xmlns:p14="http://schemas.microsoft.com/office/powerpoint/2010/main" val="54816220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3"/>
                                        </p:tgtEl>
                                        <p:attrNameLst>
                                          <p:attrName>style.visibility</p:attrName>
                                        </p:attrNameLst>
                                      </p:cBhvr>
                                      <p:to>
                                        <p:strVal val="visible"/>
                                      </p:to>
                                    </p:set>
                                    <p:anim calcmode="lin" valueType="num">
                                      <p:cBhvr additive="base">
                                        <p:cTn id="21" dur="500" fill="hold"/>
                                        <p:tgtEl>
                                          <p:spTgt spid="63"/>
                                        </p:tgtEl>
                                        <p:attrNameLst>
                                          <p:attrName>ppt_x</p:attrName>
                                        </p:attrNameLst>
                                      </p:cBhvr>
                                      <p:tavLst>
                                        <p:tav tm="0">
                                          <p:val>
                                            <p:strVal val="#ppt_x"/>
                                          </p:val>
                                        </p:tav>
                                        <p:tav tm="100000">
                                          <p:val>
                                            <p:strVal val="#ppt_x"/>
                                          </p:val>
                                        </p:tav>
                                      </p:tavLst>
                                    </p:anim>
                                    <p:anim calcmode="lin" valueType="num">
                                      <p:cBhvr additive="base">
                                        <p:cTn id="22" dur="500" fill="hold"/>
                                        <p:tgtEl>
                                          <p:spTgt spid="63"/>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5"/>
                                        </p:tgtEl>
                                        <p:attrNameLst>
                                          <p:attrName>style.visibility</p:attrName>
                                        </p:attrNameLst>
                                      </p:cBhvr>
                                      <p:to>
                                        <p:strVal val="visible"/>
                                      </p:to>
                                    </p:set>
                                    <p:anim calcmode="lin" valueType="num">
                                      <p:cBhvr additive="base">
                                        <p:cTn id="25" dur="500" fill="hold"/>
                                        <p:tgtEl>
                                          <p:spTgt spid="65"/>
                                        </p:tgtEl>
                                        <p:attrNameLst>
                                          <p:attrName>ppt_x</p:attrName>
                                        </p:attrNameLst>
                                      </p:cBhvr>
                                      <p:tavLst>
                                        <p:tav tm="0">
                                          <p:val>
                                            <p:strVal val="#ppt_x"/>
                                          </p:val>
                                        </p:tav>
                                        <p:tav tm="100000">
                                          <p:val>
                                            <p:strVal val="#ppt_x"/>
                                          </p:val>
                                        </p:tav>
                                      </p:tavLst>
                                    </p:anim>
                                    <p:anim calcmode="lin" valueType="num">
                                      <p:cBhvr additive="base">
                                        <p:cTn id="26" dur="500" fill="hold"/>
                                        <p:tgtEl>
                                          <p:spTgt spid="6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70"/>
                                        </p:tgtEl>
                                        <p:attrNameLst>
                                          <p:attrName>style.visibility</p:attrName>
                                        </p:attrNameLst>
                                      </p:cBhvr>
                                      <p:to>
                                        <p:strVal val="visible"/>
                                      </p:to>
                                    </p:set>
                                    <p:anim calcmode="lin" valueType="num">
                                      <p:cBhvr additive="base">
                                        <p:cTn id="29" dur="500" fill="hold"/>
                                        <p:tgtEl>
                                          <p:spTgt spid="70"/>
                                        </p:tgtEl>
                                        <p:attrNameLst>
                                          <p:attrName>ppt_x</p:attrName>
                                        </p:attrNameLst>
                                      </p:cBhvr>
                                      <p:tavLst>
                                        <p:tav tm="0">
                                          <p:val>
                                            <p:strVal val="#ppt_x"/>
                                          </p:val>
                                        </p:tav>
                                        <p:tav tm="100000">
                                          <p:val>
                                            <p:strVal val="#ppt_x"/>
                                          </p:val>
                                        </p:tav>
                                      </p:tavLst>
                                    </p:anim>
                                    <p:anim calcmode="lin" valueType="num">
                                      <p:cBhvr additive="base">
                                        <p:cTn id="30"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7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926"/>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74D9E5"/>
    </a:accent1>
    <a:accent2>
      <a:srgbClr val="CEA8B6"/>
    </a:accent2>
    <a:accent3>
      <a:srgbClr val="47B19D"/>
    </a:accent3>
    <a:accent4>
      <a:srgbClr val="F2D5B6"/>
    </a:accent4>
    <a:accent5>
      <a:srgbClr val="F38388"/>
    </a:accent5>
    <a:accent6>
      <a:srgbClr val="F6C4BC"/>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215</TotalTime>
  <Words>449</Words>
  <Application>Microsoft Office PowerPoint</Application>
  <PresentationFormat>宽屏</PresentationFormat>
  <Paragraphs>91</Paragraphs>
  <Slides>10</Slides>
  <Notes>10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等线</vt:lpstr>
      <vt:lpstr>思源黑体 CN Heavy</vt:lpstr>
      <vt:lpstr>思源黑体 CN Medium</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926</dc:title>
  <dc:creator/>
  <cp:lastModifiedBy>Li Jiaqi</cp:lastModifiedBy>
  <cp:revision>191</cp:revision>
  <dcterms:modified xsi:type="dcterms:W3CDTF">2021-01-16T03:46:07Z</dcterms:modified>
</cp:coreProperties>
</file>

<file path=docProps/thumbnail.jpeg>
</file>